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5.xml" ContentType="application/vnd.openxmlformats-officedocument.drawingml.chart+xml"/>
  <Override PartName="/ppt/drawings/drawing2.xml" ContentType="application/vnd.openxmlformats-officedocument.drawingml.chartshapes+xml"/>
  <Override PartName="/ppt/notesSlides/notesSlide8.xml" ContentType="application/vnd.openxmlformats-officedocument.presentationml.notesSlide+xml"/>
  <Override PartName="/ppt/charts/chart6.xml" ContentType="application/vnd.openxmlformats-officedocument.drawingml.chart+xml"/>
  <Override PartName="/ppt/drawings/drawing3.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1.xml" ContentType="application/vnd.openxmlformats-officedocument.presentationml.notesSlide+xml"/>
  <Override PartName="/ppt/charts/chart9.xml" ContentType="application/vnd.openxmlformats-officedocument.drawingml.chart+xml"/>
  <Override PartName="/ppt/theme/themeOverride2.xml" ContentType="application/vnd.openxmlformats-officedocument.themeOverride+xml"/>
  <Override PartName="/ppt/drawings/drawing4.xml" ContentType="application/vnd.openxmlformats-officedocument.drawingml.chartshapes+xml"/>
  <Override PartName="/ppt/charts/chart10.xml" ContentType="application/vnd.openxmlformats-officedocument.drawingml.chart+xml"/>
  <Override PartName="/ppt/notesSlides/notesSlide12.xml" ContentType="application/vnd.openxmlformats-officedocument.presentationml.notesSlide+xml"/>
  <Override PartName="/ppt/charts/chart11.xml" ContentType="application/vnd.openxmlformats-officedocument.drawingml.chart+xml"/>
  <Override PartName="/ppt/drawings/drawing5.xml" ContentType="application/vnd.openxmlformats-officedocument.drawingml.chartshapes+xml"/>
  <Override PartName="/ppt/notesSlides/notesSlide13.xml" ContentType="application/vnd.openxmlformats-officedocument.presentationml.notesSlide+xml"/>
  <Override PartName="/ppt/charts/chart12.xml" ContentType="application/vnd.openxmlformats-officedocument.drawingml.chart+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 id="2147483758" r:id="rId10"/>
  </p:sldMasterIdLst>
  <p:notesMasterIdLst>
    <p:notesMasterId r:id="rId36"/>
  </p:notesMasterIdLst>
  <p:sldIdLst>
    <p:sldId id="292" r:id="rId11"/>
    <p:sldId id="305" r:id="rId12"/>
    <p:sldId id="306" r:id="rId13"/>
    <p:sldId id="311" r:id="rId14"/>
    <p:sldId id="328" r:id="rId15"/>
    <p:sldId id="329" r:id="rId16"/>
    <p:sldId id="309" r:id="rId17"/>
    <p:sldId id="310" r:id="rId18"/>
    <p:sldId id="332" r:id="rId19"/>
    <p:sldId id="331" r:id="rId20"/>
    <p:sldId id="308" r:id="rId21"/>
    <p:sldId id="307" r:id="rId22"/>
    <p:sldId id="312" r:id="rId23"/>
    <p:sldId id="313" r:id="rId24"/>
    <p:sldId id="314" r:id="rId25"/>
    <p:sldId id="318" r:id="rId26"/>
    <p:sldId id="319" r:id="rId27"/>
    <p:sldId id="320" r:id="rId28"/>
    <p:sldId id="321" r:id="rId29"/>
    <p:sldId id="322" r:id="rId30"/>
    <p:sldId id="323" r:id="rId31"/>
    <p:sldId id="324" r:id="rId32"/>
    <p:sldId id="325" r:id="rId33"/>
    <p:sldId id="326" r:id="rId34"/>
    <p:sldId id="327" r:id="rId35"/>
  </p:sldIdLst>
  <p:sldSz cx="9144000" cy="6858000" type="screen4x3"/>
  <p:notesSz cx="7315200" cy="96012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Padela" initials="ET" lastIdx="2" clrIdx="0">
    <p:extLst>
      <p:ext uri="{19B8F6BF-5375-455C-9EA6-DF929625EA0E}">
        <p15:presenceInfo xmlns:p15="http://schemas.microsoft.com/office/powerpoint/2012/main" userId="SPade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600"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Workbook5"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roianareid:Documents:W209:ADP_charts.xlsx" TargetMode="Externa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Workbook5" TargetMode="External"/></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Macintosh%20HD:Users:roianareid:Documents:W209:ADP_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5"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5" TargetMode="Externa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Workbook5"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Workbook5"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Macintosh%20HD:Users:roianareid:Documents:W209:ADP_char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Workbook5"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roianareid:Documents:W209:ADP_charts.xlsx" TargetMode="External"/></Relationships>
</file>

<file path=ppt/charts/_rels/chart9.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oleObject" Target="Workbook5"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Sheet1!$L$191</c:f>
              <c:strCache>
                <c:ptCount val="1"/>
                <c:pt idx="0">
                  <c:v>ADP</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Sheet1!$D$62:$D$186</c:f>
              <c:numCache>
                <c:formatCode>0</c:formatCode>
                <c:ptCount val="125"/>
                <c:pt idx="0">
                  <c:v>250.88870056199079</c:v>
                </c:pt>
                <c:pt idx="1">
                  <c:v>356.56206724300858</c:v>
                </c:pt>
                <c:pt idx="2">
                  <c:v>232.7006797899958</c:v>
                </c:pt>
                <c:pt idx="3">
                  <c:v>153.1439561449952</c:v>
                </c:pt>
                <c:pt idx="4">
                  <c:v>150.805435391012</c:v>
                </c:pt>
                <c:pt idx="5">
                  <c:v>132.73468929498631</c:v>
                </c:pt>
                <c:pt idx="6">
                  <c:v>143.87901903901371</c:v>
                </c:pt>
                <c:pt idx="7">
                  <c:v>148.73073526399091</c:v>
                </c:pt>
                <c:pt idx="8">
                  <c:v>41.011189338008997</c:v>
                </c:pt>
                <c:pt idx="9">
                  <c:v>110.0605175289966</c:v>
                </c:pt>
                <c:pt idx="10">
                  <c:v>172.23894006399499</c:v>
                </c:pt>
                <c:pt idx="11">
                  <c:v>15.78415985300671</c:v>
                </c:pt>
                <c:pt idx="12">
                  <c:v>166.873593943994</c:v>
                </c:pt>
                <c:pt idx="13">
                  <c:v>166.0862512790045</c:v>
                </c:pt>
                <c:pt idx="14">
                  <c:v>88.651512858996199</c:v>
                </c:pt>
                <c:pt idx="15">
                  <c:v>110.8798859950039</c:v>
                </c:pt>
                <c:pt idx="16">
                  <c:v>28.0930608859926</c:v>
                </c:pt>
                <c:pt idx="17">
                  <c:v>115.3961879050039</c:v>
                </c:pt>
                <c:pt idx="18">
                  <c:v>-5.8500694969989127</c:v>
                </c:pt>
                <c:pt idx="19">
                  <c:v>-5.8549914169998356</c:v>
                </c:pt>
                <c:pt idx="20">
                  <c:v>-52.329424477007628</c:v>
                </c:pt>
                <c:pt idx="21">
                  <c:v>-4.2027117039979203</c:v>
                </c:pt>
                <c:pt idx="22">
                  <c:v>103.8032652969996</c:v>
                </c:pt>
                <c:pt idx="23">
                  <c:v>-6.6200628029910149</c:v>
                </c:pt>
                <c:pt idx="24">
                  <c:v>24.81750294099038</c:v>
                </c:pt>
                <c:pt idx="25">
                  <c:v>-32.174980864991078</c:v>
                </c:pt>
                <c:pt idx="26">
                  <c:v>-86.957662261003904</c:v>
                </c:pt>
                <c:pt idx="27">
                  <c:v>-200.369756840999</c:v>
                </c:pt>
                <c:pt idx="28">
                  <c:v>-207.12570626600061</c:v>
                </c:pt>
                <c:pt idx="29">
                  <c:v>-268.05182028999837</c:v>
                </c:pt>
                <c:pt idx="30">
                  <c:v>-296.69995241500152</c:v>
                </c:pt>
                <c:pt idx="31">
                  <c:v>-309.24806654600252</c:v>
                </c:pt>
                <c:pt idx="32">
                  <c:v>-367.67759279999882</c:v>
                </c:pt>
                <c:pt idx="33">
                  <c:v>-412.56240974299692</c:v>
                </c:pt>
                <c:pt idx="34">
                  <c:v>-629.57089434799855</c:v>
                </c:pt>
                <c:pt idx="35">
                  <c:v>-748.88293650699768</c:v>
                </c:pt>
                <c:pt idx="36">
                  <c:v>-769.93634856400604</c:v>
                </c:pt>
                <c:pt idx="37">
                  <c:v>-881.18735093799467</c:v>
                </c:pt>
                <c:pt idx="38">
                  <c:v>-766.68716474200437</c:v>
                </c:pt>
                <c:pt idx="39">
                  <c:v>-628.10323251900297</c:v>
                </c:pt>
                <c:pt idx="40">
                  <c:v>-511.27127217200177</c:v>
                </c:pt>
                <c:pt idx="41">
                  <c:v>-382.60048426499998</c:v>
                </c:pt>
                <c:pt idx="42">
                  <c:v>-303.75564088000101</c:v>
                </c:pt>
                <c:pt idx="43">
                  <c:v>-213.50923247399621</c:v>
                </c:pt>
                <c:pt idx="44">
                  <c:v>-158.8685294619936</c:v>
                </c:pt>
                <c:pt idx="45">
                  <c:v>-113.9568935100106</c:v>
                </c:pt>
                <c:pt idx="46">
                  <c:v>-161.75187583098889</c:v>
                </c:pt>
                <c:pt idx="47">
                  <c:v>-96.754277466010535</c:v>
                </c:pt>
                <c:pt idx="48">
                  <c:v>-48.112918409999111</c:v>
                </c:pt>
                <c:pt idx="49">
                  <c:v>11.99040292701102</c:v>
                </c:pt>
                <c:pt idx="50">
                  <c:v>17.693954061993281</c:v>
                </c:pt>
                <c:pt idx="51">
                  <c:v>105.8601306049968</c:v>
                </c:pt>
                <c:pt idx="52">
                  <c:v>179.89122072300231</c:v>
                </c:pt>
                <c:pt idx="53">
                  <c:v>101.56752512700039</c:v>
                </c:pt>
                <c:pt idx="54">
                  <c:v>98.217923963005902</c:v>
                </c:pt>
                <c:pt idx="55">
                  <c:v>95.392234825994805</c:v>
                </c:pt>
                <c:pt idx="56">
                  <c:v>95.325705355993563</c:v>
                </c:pt>
                <c:pt idx="57">
                  <c:v>153.89566600900429</c:v>
                </c:pt>
                <c:pt idx="58">
                  <c:v>170.8200191340002</c:v>
                </c:pt>
                <c:pt idx="59">
                  <c:v>86.478982525004454</c:v>
                </c:pt>
                <c:pt idx="60">
                  <c:v>196.80985148499889</c:v>
                </c:pt>
                <c:pt idx="61">
                  <c:v>158.3941264860041</c:v>
                </c:pt>
                <c:pt idx="62">
                  <c:v>282.34661376099388</c:v>
                </c:pt>
                <c:pt idx="63">
                  <c:v>230.51525497899269</c:v>
                </c:pt>
                <c:pt idx="64">
                  <c:v>239.0668191940058</c:v>
                </c:pt>
                <c:pt idx="65">
                  <c:v>170.138937790005</c:v>
                </c:pt>
                <c:pt idx="66">
                  <c:v>187.35464096099901</c:v>
                </c:pt>
                <c:pt idx="67">
                  <c:v>199.89540265899271</c:v>
                </c:pt>
                <c:pt idx="68">
                  <c:v>344.37174665700883</c:v>
                </c:pt>
                <c:pt idx="69">
                  <c:v>129.27655255400171</c:v>
                </c:pt>
                <c:pt idx="70">
                  <c:v>260.92261211200088</c:v>
                </c:pt>
                <c:pt idx="71">
                  <c:v>197.16637070800061</c:v>
                </c:pt>
                <c:pt idx="72">
                  <c:v>242.4961975149927</c:v>
                </c:pt>
                <c:pt idx="73">
                  <c:v>325.87392209000251</c:v>
                </c:pt>
                <c:pt idx="74">
                  <c:v>187.9215427809977</c:v>
                </c:pt>
                <c:pt idx="75">
                  <c:v>190.49403775000249</c:v>
                </c:pt>
                <c:pt idx="76">
                  <c:v>130.6522892369976</c:v>
                </c:pt>
                <c:pt idx="77">
                  <c:v>80.5160549830034</c:v>
                </c:pt>
                <c:pt idx="78">
                  <c:v>166.7296616459935</c:v>
                </c:pt>
                <c:pt idx="79">
                  <c:v>172.42449424200461</c:v>
                </c:pt>
                <c:pt idx="80">
                  <c:v>169.7622356929933</c:v>
                </c:pt>
                <c:pt idx="81">
                  <c:v>189.3914678900037</c:v>
                </c:pt>
                <c:pt idx="82">
                  <c:v>213.810937634</c:v>
                </c:pt>
                <c:pt idx="83">
                  <c:v>144.34956693300049</c:v>
                </c:pt>
                <c:pt idx="84">
                  <c:v>181.4211114619975</c:v>
                </c:pt>
                <c:pt idx="85">
                  <c:v>256.25533304100043</c:v>
                </c:pt>
                <c:pt idx="86">
                  <c:v>128.19280948900271</c:v>
                </c:pt>
                <c:pt idx="87">
                  <c:v>118.19264489499621</c:v>
                </c:pt>
                <c:pt idx="88">
                  <c:v>169.13782117300431</c:v>
                </c:pt>
                <c:pt idx="89">
                  <c:v>195.8618119470047</c:v>
                </c:pt>
                <c:pt idx="90">
                  <c:v>256.00381855199521</c:v>
                </c:pt>
                <c:pt idx="91">
                  <c:v>186.59832762299629</c:v>
                </c:pt>
                <c:pt idx="92">
                  <c:v>230.67991940600041</c:v>
                </c:pt>
                <c:pt idx="93">
                  <c:v>188.34176237900101</c:v>
                </c:pt>
                <c:pt idx="94">
                  <c:v>210.8524670729966</c:v>
                </c:pt>
                <c:pt idx="95">
                  <c:v>204.1671548040031</c:v>
                </c:pt>
                <c:pt idx="96">
                  <c:v>175.26739792199811</c:v>
                </c:pt>
                <c:pt idx="97">
                  <c:v>208.696099615001</c:v>
                </c:pt>
                <c:pt idx="98">
                  <c:v>200.200774611003</c:v>
                </c:pt>
                <c:pt idx="99">
                  <c:v>253.6132296180003</c:v>
                </c:pt>
                <c:pt idx="100">
                  <c:v>267.14253555200412</c:v>
                </c:pt>
                <c:pt idx="101">
                  <c:v>276.61355687899021</c:v>
                </c:pt>
                <c:pt idx="102">
                  <c:v>221.30520877300299</c:v>
                </c:pt>
                <c:pt idx="103">
                  <c:v>221.4703774500085</c:v>
                </c:pt>
                <c:pt idx="104">
                  <c:v>208.77721436199499</c:v>
                </c:pt>
                <c:pt idx="105">
                  <c:v>228.51192711999471</c:v>
                </c:pt>
                <c:pt idx="106">
                  <c:v>268.67644244300033</c:v>
                </c:pt>
                <c:pt idx="107">
                  <c:v>275.58381395200502</c:v>
                </c:pt>
                <c:pt idx="108">
                  <c:v>207.67236780100211</c:v>
                </c:pt>
                <c:pt idx="109">
                  <c:v>211.24005733999371</c:v>
                </c:pt>
                <c:pt idx="110">
                  <c:v>184.3932687100023</c:v>
                </c:pt>
                <c:pt idx="111">
                  <c:v>190.95098488499929</c:v>
                </c:pt>
                <c:pt idx="112">
                  <c:v>191.98760463499639</c:v>
                </c:pt>
                <c:pt idx="113">
                  <c:v>307.18521793400578</c:v>
                </c:pt>
                <c:pt idx="114">
                  <c:v>158.00034763199801</c:v>
                </c:pt>
                <c:pt idx="115">
                  <c:v>201.2391801060003</c:v>
                </c:pt>
                <c:pt idx="116">
                  <c:v>170.75459669000699</c:v>
                </c:pt>
                <c:pt idx="117">
                  <c:v>177.87170547099959</c:v>
                </c:pt>
                <c:pt idx="118">
                  <c:v>192.7738213549892</c:v>
                </c:pt>
                <c:pt idx="119">
                  <c:v>287.04501760400308</c:v>
                </c:pt>
                <c:pt idx="120">
                  <c:v>192.8866410979972</c:v>
                </c:pt>
                <c:pt idx="121">
                  <c:v>207.4935088140046</c:v>
                </c:pt>
                <c:pt idx="122">
                  <c:v>201.02571427100341</c:v>
                </c:pt>
                <c:pt idx="123">
                  <c:v>165.7936116659985</c:v>
                </c:pt>
                <c:pt idx="124">
                  <c:v>173.18189530099329</c:v>
                </c:pt>
              </c:numCache>
            </c:numRef>
          </c:val>
          <c:smooth val="0"/>
        </c:ser>
        <c:ser>
          <c:idx val="1"/>
          <c:order val="1"/>
          <c:tx>
            <c:strRef>
              <c:f>Sheet1!$L$192</c:f>
              <c:strCache>
                <c:ptCount val="1"/>
                <c:pt idx="0">
                  <c:v>BLS</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Sheet1!$E$62:$E$186</c:f>
              <c:numCache>
                <c:formatCode>General</c:formatCode>
                <c:ptCount val="125"/>
                <c:pt idx="1">
                  <c:v>285</c:v>
                </c:pt>
                <c:pt idx="2">
                  <c:v>256</c:v>
                </c:pt>
                <c:pt idx="3">
                  <c:v>167</c:v>
                </c:pt>
                <c:pt idx="4">
                  <c:v>16</c:v>
                </c:pt>
                <c:pt idx="5">
                  <c:v>86</c:v>
                </c:pt>
                <c:pt idx="6">
                  <c:v>156</c:v>
                </c:pt>
                <c:pt idx="7">
                  <c:v>143</c:v>
                </c:pt>
                <c:pt idx="8">
                  <c:v>87</c:v>
                </c:pt>
                <c:pt idx="9">
                  <c:v>18</c:v>
                </c:pt>
                <c:pt idx="10">
                  <c:v>193</c:v>
                </c:pt>
                <c:pt idx="11">
                  <c:v>166</c:v>
                </c:pt>
                <c:pt idx="12">
                  <c:v>233</c:v>
                </c:pt>
                <c:pt idx="13">
                  <c:v>54</c:v>
                </c:pt>
                <c:pt idx="14">
                  <c:v>171</c:v>
                </c:pt>
                <c:pt idx="15">
                  <c:v>53</c:v>
                </c:pt>
                <c:pt idx="16">
                  <c:v>125</c:v>
                </c:pt>
                <c:pt idx="17">
                  <c:v>64</c:v>
                </c:pt>
                <c:pt idx="18">
                  <c:v>3</c:v>
                </c:pt>
                <c:pt idx="19">
                  <c:v>-79</c:v>
                </c:pt>
                <c:pt idx="20">
                  <c:v>35</c:v>
                </c:pt>
                <c:pt idx="21">
                  <c:v>67</c:v>
                </c:pt>
                <c:pt idx="22">
                  <c:v>78</c:v>
                </c:pt>
                <c:pt idx="23">
                  <c:v>55</c:v>
                </c:pt>
                <c:pt idx="24">
                  <c:v>7</c:v>
                </c:pt>
                <c:pt idx="25">
                  <c:v>-115</c:v>
                </c:pt>
                <c:pt idx="26">
                  <c:v>-104</c:v>
                </c:pt>
                <c:pt idx="27">
                  <c:v>-217</c:v>
                </c:pt>
                <c:pt idx="28">
                  <c:v>-218</c:v>
                </c:pt>
                <c:pt idx="29">
                  <c:v>-199</c:v>
                </c:pt>
                <c:pt idx="30">
                  <c:v>-260</c:v>
                </c:pt>
                <c:pt idx="31">
                  <c:v>-265</c:v>
                </c:pt>
                <c:pt idx="32">
                  <c:v>-422</c:v>
                </c:pt>
                <c:pt idx="33">
                  <c:v>-485</c:v>
                </c:pt>
                <c:pt idx="34">
                  <c:v>-780</c:v>
                </c:pt>
                <c:pt idx="35">
                  <c:v>-691</c:v>
                </c:pt>
                <c:pt idx="36">
                  <c:v>-814</c:v>
                </c:pt>
                <c:pt idx="37">
                  <c:v>-700</c:v>
                </c:pt>
                <c:pt idx="38">
                  <c:v>-807</c:v>
                </c:pt>
                <c:pt idx="39">
                  <c:v>-803</c:v>
                </c:pt>
                <c:pt idx="40">
                  <c:v>-291</c:v>
                </c:pt>
                <c:pt idx="41">
                  <c:v>-429</c:v>
                </c:pt>
                <c:pt idx="42">
                  <c:v>-274</c:v>
                </c:pt>
                <c:pt idx="43">
                  <c:v>-228</c:v>
                </c:pt>
                <c:pt idx="44">
                  <c:v>-133</c:v>
                </c:pt>
                <c:pt idx="45">
                  <c:v>-273</c:v>
                </c:pt>
                <c:pt idx="46">
                  <c:v>-16</c:v>
                </c:pt>
                <c:pt idx="47">
                  <c:v>-228</c:v>
                </c:pt>
                <c:pt idx="48">
                  <c:v>19</c:v>
                </c:pt>
                <c:pt idx="49">
                  <c:v>-54</c:v>
                </c:pt>
                <c:pt idx="50">
                  <c:v>121</c:v>
                </c:pt>
                <c:pt idx="51">
                  <c:v>192</c:v>
                </c:pt>
                <c:pt idx="52">
                  <c:v>95</c:v>
                </c:pt>
                <c:pt idx="53">
                  <c:v>123</c:v>
                </c:pt>
                <c:pt idx="54">
                  <c:v>101</c:v>
                </c:pt>
                <c:pt idx="55">
                  <c:v>115</c:v>
                </c:pt>
                <c:pt idx="56">
                  <c:v>121</c:v>
                </c:pt>
                <c:pt idx="57">
                  <c:v>207</c:v>
                </c:pt>
                <c:pt idx="58">
                  <c:v>133</c:v>
                </c:pt>
                <c:pt idx="59">
                  <c:v>109</c:v>
                </c:pt>
                <c:pt idx="60">
                  <c:v>50</c:v>
                </c:pt>
                <c:pt idx="61">
                  <c:v>231</c:v>
                </c:pt>
                <c:pt idx="62">
                  <c:v>248</c:v>
                </c:pt>
                <c:pt idx="63">
                  <c:v>354</c:v>
                </c:pt>
                <c:pt idx="64">
                  <c:v>128</c:v>
                </c:pt>
                <c:pt idx="65">
                  <c:v>200</c:v>
                </c:pt>
                <c:pt idx="66">
                  <c:v>185</c:v>
                </c:pt>
                <c:pt idx="67">
                  <c:v>139</c:v>
                </c:pt>
                <c:pt idx="68">
                  <c:v>280</c:v>
                </c:pt>
                <c:pt idx="69">
                  <c:v>187</c:v>
                </c:pt>
                <c:pt idx="70">
                  <c:v>173</c:v>
                </c:pt>
                <c:pt idx="71">
                  <c:v>224</c:v>
                </c:pt>
                <c:pt idx="72">
                  <c:v>347</c:v>
                </c:pt>
                <c:pt idx="73">
                  <c:v>261</c:v>
                </c:pt>
                <c:pt idx="74">
                  <c:v>237</c:v>
                </c:pt>
                <c:pt idx="75">
                  <c:v>90</c:v>
                </c:pt>
                <c:pt idx="76">
                  <c:v>130</c:v>
                </c:pt>
                <c:pt idx="77">
                  <c:v>72</c:v>
                </c:pt>
                <c:pt idx="78">
                  <c:v>160</c:v>
                </c:pt>
                <c:pt idx="79">
                  <c:v>174</c:v>
                </c:pt>
                <c:pt idx="80">
                  <c:v>180</c:v>
                </c:pt>
                <c:pt idx="81">
                  <c:v>164</c:v>
                </c:pt>
                <c:pt idx="82">
                  <c:v>171</c:v>
                </c:pt>
                <c:pt idx="83">
                  <c:v>233</c:v>
                </c:pt>
                <c:pt idx="84">
                  <c:v>203</c:v>
                </c:pt>
                <c:pt idx="85">
                  <c:v>297</c:v>
                </c:pt>
                <c:pt idx="86">
                  <c:v>150</c:v>
                </c:pt>
                <c:pt idx="87">
                  <c:v>193</c:v>
                </c:pt>
                <c:pt idx="88">
                  <c:v>225</c:v>
                </c:pt>
                <c:pt idx="89">
                  <c:v>173</c:v>
                </c:pt>
                <c:pt idx="90">
                  <c:v>162</c:v>
                </c:pt>
                <c:pt idx="91">
                  <c:v>242</c:v>
                </c:pt>
                <c:pt idx="92">
                  <c:v>179</c:v>
                </c:pt>
                <c:pt idx="93">
                  <c:v>203</c:v>
                </c:pt>
                <c:pt idx="94">
                  <c:v>280</c:v>
                </c:pt>
                <c:pt idx="95">
                  <c:v>71</c:v>
                </c:pt>
                <c:pt idx="96">
                  <c:v>197</c:v>
                </c:pt>
                <c:pt idx="97">
                  <c:v>158</c:v>
                </c:pt>
                <c:pt idx="98">
                  <c:v>261</c:v>
                </c:pt>
                <c:pt idx="99">
                  <c:v>282</c:v>
                </c:pt>
                <c:pt idx="100">
                  <c:v>215</c:v>
                </c:pt>
                <c:pt idx="101">
                  <c:v>267</c:v>
                </c:pt>
                <c:pt idx="102">
                  <c:v>244</c:v>
                </c:pt>
                <c:pt idx="103">
                  <c:v>231</c:v>
                </c:pt>
                <c:pt idx="104">
                  <c:v>237</c:v>
                </c:pt>
                <c:pt idx="105">
                  <c:v>190</c:v>
                </c:pt>
                <c:pt idx="106">
                  <c:v>324</c:v>
                </c:pt>
                <c:pt idx="107">
                  <c:v>279</c:v>
                </c:pt>
                <c:pt idx="108">
                  <c:v>214</c:v>
                </c:pt>
                <c:pt idx="109">
                  <c:v>252</c:v>
                </c:pt>
                <c:pt idx="110">
                  <c:v>90</c:v>
                </c:pt>
                <c:pt idx="111">
                  <c:v>241</c:v>
                </c:pt>
                <c:pt idx="112">
                  <c:v>256</c:v>
                </c:pt>
                <c:pt idx="113">
                  <c:v>226</c:v>
                </c:pt>
                <c:pt idx="114">
                  <c:v>245</c:v>
                </c:pt>
                <c:pt idx="115">
                  <c:v>123</c:v>
                </c:pt>
                <c:pt idx="116">
                  <c:v>162</c:v>
                </c:pt>
                <c:pt idx="117">
                  <c:v>304</c:v>
                </c:pt>
                <c:pt idx="118">
                  <c:v>279</c:v>
                </c:pt>
                <c:pt idx="119">
                  <c:v>259</c:v>
                </c:pt>
                <c:pt idx="120">
                  <c:v>155</c:v>
                </c:pt>
                <c:pt idx="121">
                  <c:v>222</c:v>
                </c:pt>
                <c:pt idx="122">
                  <c:v>167</c:v>
                </c:pt>
                <c:pt idx="123">
                  <c:v>130</c:v>
                </c:pt>
                <c:pt idx="124">
                  <c:v>25</c:v>
                </c:pt>
              </c:numCache>
            </c:numRef>
          </c:val>
          <c:smooth val="0"/>
        </c:ser>
        <c:dLbls>
          <c:showLegendKey val="0"/>
          <c:showVal val="0"/>
          <c:showCatName val="0"/>
          <c:showSerName val="0"/>
          <c:showPercent val="0"/>
          <c:showBubbleSize val="0"/>
        </c:dLbls>
        <c:smooth val="0"/>
        <c:axId val="194097224"/>
        <c:axId val="194098400"/>
      </c:lineChart>
      <c:dateAx>
        <c:axId val="194097224"/>
        <c:scaling>
          <c:orientation val="minMax"/>
        </c:scaling>
        <c:delete val="0"/>
        <c:axPos val="b"/>
        <c:numFmt formatCode="m/d/yy" sourceLinked="1"/>
        <c:majorTickMark val="out"/>
        <c:minorTickMark val="none"/>
        <c:tickLblPos val="nextTo"/>
        <c:crossAx val="194098400"/>
        <c:crosses val="autoZero"/>
        <c:auto val="1"/>
        <c:lblOffset val="100"/>
        <c:baseTimeUnit val="months"/>
      </c:dateAx>
      <c:valAx>
        <c:axId val="194098400"/>
        <c:scaling>
          <c:orientation val="minMax"/>
        </c:scaling>
        <c:delete val="0"/>
        <c:axPos val="l"/>
        <c:majorGridlines/>
        <c:numFmt formatCode="0" sourceLinked="1"/>
        <c:majorTickMark val="out"/>
        <c:minorTickMark val="none"/>
        <c:tickLblPos val="nextTo"/>
        <c:crossAx val="19409722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dirty="0"/>
              <a:t>Difference between ADP and BLS</a:t>
            </a:r>
          </a:p>
        </c:rich>
      </c:tx>
      <c:layout>
        <c:manualLayout>
          <c:xMode val="edge"/>
          <c:yMode val="edge"/>
          <c:x val="0.33757351511616601"/>
          <c:y val="0"/>
        </c:manualLayout>
      </c:layout>
      <c:overlay val="0"/>
    </c:title>
    <c:autoTitleDeleted val="0"/>
    <c:plotArea>
      <c:layout>
        <c:manualLayout>
          <c:layoutTarget val="inner"/>
          <c:xMode val="edge"/>
          <c:yMode val="edge"/>
          <c:x val="5.65535741855797E-2"/>
          <c:y val="6.0185185185185203E-2"/>
          <c:w val="0.91402616952292703"/>
          <c:h val="0.866924273354719"/>
        </c:manualLayout>
      </c:layout>
      <c:lineChart>
        <c:grouping val="standard"/>
        <c:varyColors val="0"/>
        <c:ser>
          <c:idx val="1"/>
          <c:order val="0"/>
          <c:tx>
            <c:strRef>
              <c:f>Sheet1!$L$192</c:f>
              <c:strCache>
                <c:ptCount val="1"/>
                <c:pt idx="0">
                  <c:v>BLS</c:v>
                </c:pt>
              </c:strCache>
            </c:strRef>
          </c:tx>
          <c:spPr>
            <a:ln>
              <a:solidFill>
                <a:schemeClr val="tx2"/>
              </a:solidFill>
            </a:ln>
          </c:spPr>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Sheet1!$F$62:$F$186</c:f>
              <c:numCache>
                <c:formatCode>0</c:formatCode>
                <c:ptCount val="125"/>
                <c:pt idx="1">
                  <c:v>71.562067243008642</c:v>
                </c:pt>
                <c:pt idx="2">
                  <c:v>-23.299320210004229</c:v>
                </c:pt>
                <c:pt idx="3">
                  <c:v>-13.856043855004829</c:v>
                </c:pt>
                <c:pt idx="4">
                  <c:v>134.805435391012</c:v>
                </c:pt>
                <c:pt idx="5">
                  <c:v>46.73468929498631</c:v>
                </c:pt>
                <c:pt idx="6">
                  <c:v>-12.120980960986341</c:v>
                </c:pt>
                <c:pt idx="7">
                  <c:v>5.7307352639909368</c:v>
                </c:pt>
                <c:pt idx="8">
                  <c:v>-45.98881066199101</c:v>
                </c:pt>
                <c:pt idx="9">
                  <c:v>92.06051752899657</c:v>
                </c:pt>
                <c:pt idx="10">
                  <c:v>-20.76105993600504</c:v>
                </c:pt>
                <c:pt idx="11">
                  <c:v>-150.21584014699329</c:v>
                </c:pt>
                <c:pt idx="12">
                  <c:v>-66.12640605600609</c:v>
                </c:pt>
                <c:pt idx="13">
                  <c:v>112.0862512790045</c:v>
                </c:pt>
                <c:pt idx="14">
                  <c:v>-82.348487141003716</c:v>
                </c:pt>
                <c:pt idx="15">
                  <c:v>57.87988599500386</c:v>
                </c:pt>
                <c:pt idx="16">
                  <c:v>-96.9069391140074</c:v>
                </c:pt>
                <c:pt idx="17">
                  <c:v>51.396187905003899</c:v>
                </c:pt>
                <c:pt idx="18">
                  <c:v>-8.8500694969989109</c:v>
                </c:pt>
                <c:pt idx="19">
                  <c:v>73.145008583000163</c:v>
                </c:pt>
                <c:pt idx="20">
                  <c:v>-87.329424477007706</c:v>
                </c:pt>
                <c:pt idx="21">
                  <c:v>-71.20271170399792</c:v>
                </c:pt>
                <c:pt idx="22">
                  <c:v>25.803265296999601</c:v>
                </c:pt>
                <c:pt idx="23">
                  <c:v>-61.620062802991008</c:v>
                </c:pt>
                <c:pt idx="24">
                  <c:v>17.81750294099038</c:v>
                </c:pt>
                <c:pt idx="25">
                  <c:v>82.825019135008915</c:v>
                </c:pt>
                <c:pt idx="26">
                  <c:v>17.042337738996139</c:v>
                </c:pt>
                <c:pt idx="27">
                  <c:v>16.630243159001111</c:v>
                </c:pt>
                <c:pt idx="28">
                  <c:v>10.874293733999369</c:v>
                </c:pt>
                <c:pt idx="29">
                  <c:v>-69.051820289998432</c:v>
                </c:pt>
                <c:pt idx="30">
                  <c:v>-36.699952415001462</c:v>
                </c:pt>
                <c:pt idx="31">
                  <c:v>-44.248066546002519</c:v>
                </c:pt>
                <c:pt idx="32">
                  <c:v>54.32240720000118</c:v>
                </c:pt>
                <c:pt idx="33">
                  <c:v>72.437590257002725</c:v>
                </c:pt>
                <c:pt idx="34">
                  <c:v>150.42910565200151</c:v>
                </c:pt>
                <c:pt idx="35">
                  <c:v>-57.882936506997801</c:v>
                </c:pt>
                <c:pt idx="36">
                  <c:v>44.063651435993961</c:v>
                </c:pt>
                <c:pt idx="37">
                  <c:v>-181.18735093799481</c:v>
                </c:pt>
                <c:pt idx="38">
                  <c:v>40.312835257995182</c:v>
                </c:pt>
                <c:pt idx="39">
                  <c:v>174.8967674809974</c:v>
                </c:pt>
                <c:pt idx="40">
                  <c:v>-220.2712721720018</c:v>
                </c:pt>
                <c:pt idx="41">
                  <c:v>46.399515735000023</c:v>
                </c:pt>
                <c:pt idx="42">
                  <c:v>-29.75564088000101</c:v>
                </c:pt>
                <c:pt idx="43">
                  <c:v>14.49076752600376</c:v>
                </c:pt>
                <c:pt idx="44">
                  <c:v>-25.868529461993599</c:v>
                </c:pt>
                <c:pt idx="45">
                  <c:v>159.04310648998941</c:v>
                </c:pt>
                <c:pt idx="46">
                  <c:v>-145.75187583098889</c:v>
                </c:pt>
                <c:pt idx="47">
                  <c:v>131.24572253398949</c:v>
                </c:pt>
                <c:pt idx="48">
                  <c:v>-67.112918409999111</c:v>
                </c:pt>
                <c:pt idx="49">
                  <c:v>65.990402927011004</c:v>
                </c:pt>
                <c:pt idx="50">
                  <c:v>-103.3060459380067</c:v>
                </c:pt>
                <c:pt idx="51">
                  <c:v>-86.139869395003174</c:v>
                </c:pt>
                <c:pt idx="52">
                  <c:v>84.891220723002334</c:v>
                </c:pt>
                <c:pt idx="53">
                  <c:v>-21.432474872999592</c:v>
                </c:pt>
                <c:pt idx="54">
                  <c:v>-2.7820760369941131</c:v>
                </c:pt>
                <c:pt idx="55">
                  <c:v>-19.607765174005181</c:v>
                </c:pt>
                <c:pt idx="56">
                  <c:v>-25.674294644006299</c:v>
                </c:pt>
                <c:pt idx="57">
                  <c:v>-53.104333990995649</c:v>
                </c:pt>
                <c:pt idx="58">
                  <c:v>37.820019134000169</c:v>
                </c:pt>
                <c:pt idx="59">
                  <c:v>-22.52101747499546</c:v>
                </c:pt>
                <c:pt idx="60">
                  <c:v>146.80985148499889</c:v>
                </c:pt>
                <c:pt idx="61">
                  <c:v>-72.605873513995903</c:v>
                </c:pt>
                <c:pt idx="62">
                  <c:v>34.346613760993932</c:v>
                </c:pt>
                <c:pt idx="63">
                  <c:v>-123.4847450210073</c:v>
                </c:pt>
                <c:pt idx="64">
                  <c:v>111.0668191940058</c:v>
                </c:pt>
                <c:pt idx="65">
                  <c:v>-29.861062209995001</c:v>
                </c:pt>
                <c:pt idx="66">
                  <c:v>2.35464096099895</c:v>
                </c:pt>
                <c:pt idx="67">
                  <c:v>60.89540265899268</c:v>
                </c:pt>
                <c:pt idx="68">
                  <c:v>64.371746657008771</c:v>
                </c:pt>
                <c:pt idx="69">
                  <c:v>-57.723447445998318</c:v>
                </c:pt>
                <c:pt idx="70">
                  <c:v>87.922612112000934</c:v>
                </c:pt>
                <c:pt idx="71">
                  <c:v>-26.83362929199939</c:v>
                </c:pt>
                <c:pt idx="72">
                  <c:v>-104.5038024850073</c:v>
                </c:pt>
                <c:pt idx="73">
                  <c:v>64.873922090002452</c:v>
                </c:pt>
                <c:pt idx="74">
                  <c:v>-49.078457219002303</c:v>
                </c:pt>
                <c:pt idx="75">
                  <c:v>100.49403775000251</c:v>
                </c:pt>
                <c:pt idx="76">
                  <c:v>0.65228923699760299</c:v>
                </c:pt>
                <c:pt idx="77">
                  <c:v>8.5160549830034142</c:v>
                </c:pt>
                <c:pt idx="78">
                  <c:v>6.7296616459934731</c:v>
                </c:pt>
                <c:pt idx="79">
                  <c:v>-1.575505757995415</c:v>
                </c:pt>
                <c:pt idx="80">
                  <c:v>-10.23776430700673</c:v>
                </c:pt>
                <c:pt idx="81">
                  <c:v>25.3914678900037</c:v>
                </c:pt>
                <c:pt idx="82">
                  <c:v>42.810937633999863</c:v>
                </c:pt>
                <c:pt idx="83">
                  <c:v>-88.65043306699954</c:v>
                </c:pt>
                <c:pt idx="84">
                  <c:v>-21.578888538002499</c:v>
                </c:pt>
                <c:pt idx="85">
                  <c:v>-40.744666958999012</c:v>
                </c:pt>
                <c:pt idx="86">
                  <c:v>-21.807190510997319</c:v>
                </c:pt>
                <c:pt idx="87">
                  <c:v>-74.807355105003808</c:v>
                </c:pt>
                <c:pt idx="88">
                  <c:v>-55.862178826995653</c:v>
                </c:pt>
                <c:pt idx="89">
                  <c:v>22.86181194700475</c:v>
                </c:pt>
                <c:pt idx="90">
                  <c:v>94.003818551995209</c:v>
                </c:pt>
                <c:pt idx="91">
                  <c:v>-55.401672377003713</c:v>
                </c:pt>
                <c:pt idx="92">
                  <c:v>51.679919406000408</c:v>
                </c:pt>
                <c:pt idx="93">
                  <c:v>-14.658237620998991</c:v>
                </c:pt>
                <c:pt idx="94">
                  <c:v>-69.14753292700334</c:v>
                </c:pt>
                <c:pt idx="95">
                  <c:v>133.1671548040031</c:v>
                </c:pt>
                <c:pt idx="96">
                  <c:v>-21.73260207800195</c:v>
                </c:pt>
                <c:pt idx="97">
                  <c:v>50.696099615001003</c:v>
                </c:pt>
                <c:pt idx="98">
                  <c:v>-60.799225388997002</c:v>
                </c:pt>
                <c:pt idx="99">
                  <c:v>-28.386770381999671</c:v>
                </c:pt>
                <c:pt idx="100">
                  <c:v>52.142535552004119</c:v>
                </c:pt>
                <c:pt idx="101">
                  <c:v>9.6135568789904937</c:v>
                </c:pt>
                <c:pt idx="102">
                  <c:v>-22.69479122699704</c:v>
                </c:pt>
                <c:pt idx="103">
                  <c:v>-9.5296225499914726</c:v>
                </c:pt>
                <c:pt idx="104">
                  <c:v>-28.222785638005011</c:v>
                </c:pt>
                <c:pt idx="105">
                  <c:v>38.511927119994652</c:v>
                </c:pt>
                <c:pt idx="106">
                  <c:v>-55.323557556999731</c:v>
                </c:pt>
                <c:pt idx="107">
                  <c:v>-3.4161860479944148</c:v>
                </c:pt>
                <c:pt idx="108">
                  <c:v>-6.3276321989978896</c:v>
                </c:pt>
                <c:pt idx="109">
                  <c:v>-40.759942660006352</c:v>
                </c:pt>
                <c:pt idx="110">
                  <c:v>94.393268710002303</c:v>
                </c:pt>
                <c:pt idx="111">
                  <c:v>-50.049015115000657</c:v>
                </c:pt>
                <c:pt idx="112">
                  <c:v>-64.012395365003613</c:v>
                </c:pt>
                <c:pt idx="113">
                  <c:v>81.185217934005777</c:v>
                </c:pt>
                <c:pt idx="114">
                  <c:v>-86.999652368001975</c:v>
                </c:pt>
                <c:pt idx="115">
                  <c:v>78.239180106000276</c:v>
                </c:pt>
                <c:pt idx="116">
                  <c:v>8.7545966900070198</c:v>
                </c:pt>
                <c:pt idx="117">
                  <c:v>-126.1282945290004</c:v>
                </c:pt>
                <c:pt idx="118">
                  <c:v>-86.226178645010805</c:v>
                </c:pt>
                <c:pt idx="119">
                  <c:v>28.045017604003078</c:v>
                </c:pt>
                <c:pt idx="120">
                  <c:v>37.886641097997199</c:v>
                </c:pt>
                <c:pt idx="121">
                  <c:v>-14.506491185995401</c:v>
                </c:pt>
                <c:pt idx="122">
                  <c:v>34.02571427100338</c:v>
                </c:pt>
                <c:pt idx="123">
                  <c:v>35.793611665998469</c:v>
                </c:pt>
                <c:pt idx="124">
                  <c:v>148.18189530099329</c:v>
                </c:pt>
              </c:numCache>
            </c:numRef>
          </c:val>
          <c:smooth val="0"/>
        </c:ser>
        <c:dLbls>
          <c:showLegendKey val="0"/>
          <c:showVal val="0"/>
          <c:showCatName val="0"/>
          <c:showSerName val="0"/>
          <c:showPercent val="0"/>
          <c:showBubbleSize val="0"/>
        </c:dLbls>
        <c:smooth val="0"/>
        <c:axId val="407250712"/>
        <c:axId val="407251104"/>
      </c:lineChart>
      <c:dateAx>
        <c:axId val="407250712"/>
        <c:scaling>
          <c:orientation val="minMax"/>
          <c:min val="40909"/>
        </c:scaling>
        <c:delete val="0"/>
        <c:axPos val="b"/>
        <c:numFmt formatCode="[$-409]mmm\-yy;@" sourceLinked="0"/>
        <c:majorTickMark val="out"/>
        <c:minorTickMark val="none"/>
        <c:tickLblPos val="low"/>
        <c:spPr>
          <a:ln>
            <a:solidFill>
              <a:schemeClr val="tx1"/>
            </a:solidFill>
          </a:ln>
        </c:spPr>
        <c:crossAx val="407251104"/>
        <c:crosses val="autoZero"/>
        <c:auto val="1"/>
        <c:lblOffset val="100"/>
        <c:baseTimeUnit val="months"/>
        <c:majorUnit val="12"/>
        <c:majorTimeUnit val="months"/>
      </c:dateAx>
      <c:valAx>
        <c:axId val="407251104"/>
        <c:scaling>
          <c:orientation val="minMax"/>
          <c:min val="-200"/>
        </c:scaling>
        <c:delete val="0"/>
        <c:axPos val="l"/>
        <c:numFmt formatCode="0" sourceLinked="1"/>
        <c:majorTickMark val="out"/>
        <c:minorTickMark val="none"/>
        <c:tickLblPos val="nextTo"/>
        <c:spPr>
          <a:ln>
            <a:solidFill>
              <a:schemeClr val="tx1"/>
            </a:solidFill>
          </a:ln>
        </c:spPr>
        <c:crossAx val="407250712"/>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237848741129603E-2"/>
          <c:y val="6.5104166666666699E-2"/>
          <c:w val="0.93870042286380895"/>
          <c:h val="0.86970513451443598"/>
        </c:manualLayout>
      </c:layout>
      <c:bar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Sheet1!$M$170:$M$181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Sheet1!$N$170:$N$181</c:f>
              <c:numCache>
                <c:formatCode>General</c:formatCode>
                <c:ptCount val="12"/>
                <c:pt idx="0">
                  <c:v>20</c:v>
                </c:pt>
                <c:pt idx="1">
                  <c:v>17</c:v>
                </c:pt>
                <c:pt idx="2">
                  <c:v>30</c:v>
                </c:pt>
                <c:pt idx="3">
                  <c:v>43</c:v>
                </c:pt>
                <c:pt idx="4">
                  <c:v>26</c:v>
                </c:pt>
                <c:pt idx="5">
                  <c:v>28</c:v>
                </c:pt>
                <c:pt idx="6">
                  <c:v>19</c:v>
                </c:pt>
                <c:pt idx="7">
                  <c:v>25</c:v>
                </c:pt>
                <c:pt idx="8">
                  <c:v>34</c:v>
                </c:pt>
                <c:pt idx="9">
                  <c:v>28</c:v>
                </c:pt>
                <c:pt idx="10">
                  <c:v>40</c:v>
                </c:pt>
                <c:pt idx="11">
                  <c:v>47</c:v>
                </c:pt>
              </c:numCache>
            </c:numRef>
          </c:val>
        </c:ser>
        <c:dLbls>
          <c:showLegendKey val="0"/>
          <c:showVal val="0"/>
          <c:showCatName val="0"/>
          <c:showSerName val="0"/>
          <c:showPercent val="0"/>
          <c:showBubbleSize val="0"/>
        </c:dLbls>
        <c:gapWidth val="50"/>
        <c:axId val="407252280"/>
        <c:axId val="408384544"/>
      </c:barChart>
      <c:catAx>
        <c:axId val="407252280"/>
        <c:scaling>
          <c:orientation val="minMax"/>
        </c:scaling>
        <c:delete val="0"/>
        <c:axPos val="b"/>
        <c:numFmt formatCode="General" sourceLinked="0"/>
        <c:majorTickMark val="out"/>
        <c:minorTickMark val="none"/>
        <c:tickLblPos val="nextTo"/>
        <c:spPr>
          <a:ln>
            <a:solidFill>
              <a:schemeClr val="tx1"/>
            </a:solidFill>
          </a:ln>
        </c:spPr>
        <c:crossAx val="408384544"/>
        <c:crosses val="autoZero"/>
        <c:auto val="1"/>
        <c:lblAlgn val="ctr"/>
        <c:lblOffset val="100"/>
        <c:noMultiLvlLbl val="0"/>
      </c:catAx>
      <c:valAx>
        <c:axId val="408384544"/>
        <c:scaling>
          <c:orientation val="minMax"/>
        </c:scaling>
        <c:delete val="0"/>
        <c:axPos val="l"/>
        <c:numFmt formatCode="General" sourceLinked="1"/>
        <c:majorTickMark val="out"/>
        <c:minorTickMark val="none"/>
        <c:tickLblPos val="nextTo"/>
        <c:spPr>
          <a:ln>
            <a:solidFill>
              <a:schemeClr val="tx1"/>
            </a:solidFill>
          </a:ln>
        </c:spPr>
        <c:crossAx val="407252280"/>
        <c:crosses val="autoZero"/>
        <c:crossBetween val="between"/>
      </c:valAx>
    </c:plotArea>
    <c:plotVisOnly val="1"/>
    <c:dispBlanksAs val="gap"/>
    <c:showDLblsOverMax val="0"/>
  </c:chart>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237848741129603E-2"/>
          <c:y val="6.5104166666666699E-2"/>
          <c:w val="0.93870042286380895"/>
          <c:h val="0.86970513451443598"/>
        </c:manualLayout>
      </c:layout>
      <c:bar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Sheet1!$M$170:$M$181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Sheet1!$O$170:$O$181</c:f>
              <c:numCache>
                <c:formatCode>General</c:formatCode>
                <c:ptCount val="12"/>
                <c:pt idx="0">
                  <c:v>15</c:v>
                </c:pt>
                <c:pt idx="1">
                  <c:v>10</c:v>
                </c:pt>
                <c:pt idx="2">
                  <c:v>25</c:v>
                </c:pt>
                <c:pt idx="3">
                  <c:v>40</c:v>
                </c:pt>
                <c:pt idx="4">
                  <c:v>20</c:v>
                </c:pt>
                <c:pt idx="5">
                  <c:v>22</c:v>
                </c:pt>
                <c:pt idx="6">
                  <c:v>17</c:v>
                </c:pt>
                <c:pt idx="7">
                  <c:v>23</c:v>
                </c:pt>
                <c:pt idx="8">
                  <c:v>31</c:v>
                </c:pt>
                <c:pt idx="9">
                  <c:v>25</c:v>
                </c:pt>
                <c:pt idx="10">
                  <c:v>37</c:v>
                </c:pt>
                <c:pt idx="11">
                  <c:v>43</c:v>
                </c:pt>
              </c:numCache>
            </c:numRef>
          </c:val>
        </c:ser>
        <c:dLbls>
          <c:showLegendKey val="0"/>
          <c:showVal val="0"/>
          <c:showCatName val="0"/>
          <c:showSerName val="0"/>
          <c:showPercent val="0"/>
          <c:showBubbleSize val="0"/>
        </c:dLbls>
        <c:gapWidth val="50"/>
        <c:axId val="408385720"/>
        <c:axId val="408386112"/>
      </c:barChart>
      <c:catAx>
        <c:axId val="408385720"/>
        <c:scaling>
          <c:orientation val="minMax"/>
        </c:scaling>
        <c:delete val="0"/>
        <c:axPos val="b"/>
        <c:numFmt formatCode="General" sourceLinked="0"/>
        <c:majorTickMark val="out"/>
        <c:minorTickMark val="none"/>
        <c:tickLblPos val="nextTo"/>
        <c:spPr>
          <a:ln>
            <a:solidFill>
              <a:schemeClr val="tx1"/>
            </a:solidFill>
          </a:ln>
        </c:spPr>
        <c:crossAx val="408386112"/>
        <c:crosses val="autoZero"/>
        <c:auto val="1"/>
        <c:lblAlgn val="ctr"/>
        <c:lblOffset val="100"/>
        <c:noMultiLvlLbl val="0"/>
      </c:catAx>
      <c:valAx>
        <c:axId val="408386112"/>
        <c:scaling>
          <c:orientation val="minMax"/>
        </c:scaling>
        <c:delete val="0"/>
        <c:axPos val="l"/>
        <c:numFmt formatCode="General" sourceLinked="1"/>
        <c:majorTickMark val="out"/>
        <c:minorTickMark val="none"/>
        <c:tickLblPos val="nextTo"/>
        <c:spPr>
          <a:ln>
            <a:solidFill>
              <a:schemeClr val="tx1"/>
            </a:solidFill>
          </a:ln>
        </c:spPr>
        <c:crossAx val="408385720"/>
        <c:crosses val="autoZero"/>
        <c:crossBetween val="between"/>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cat>
            <c:strRef>
              <c:f>Sheet1!$M$170:$M$181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Sheet1!$N$170:$N$181</c:f>
              <c:numCache>
                <c:formatCode>General</c:formatCode>
                <c:ptCount val="12"/>
                <c:pt idx="0">
                  <c:v>20</c:v>
                </c:pt>
                <c:pt idx="1">
                  <c:v>17</c:v>
                </c:pt>
                <c:pt idx="2">
                  <c:v>30</c:v>
                </c:pt>
                <c:pt idx="3">
                  <c:v>43</c:v>
                </c:pt>
                <c:pt idx="4">
                  <c:v>26</c:v>
                </c:pt>
                <c:pt idx="5">
                  <c:v>28</c:v>
                </c:pt>
                <c:pt idx="6">
                  <c:v>19</c:v>
                </c:pt>
                <c:pt idx="7">
                  <c:v>25</c:v>
                </c:pt>
                <c:pt idx="8">
                  <c:v>34</c:v>
                </c:pt>
                <c:pt idx="9">
                  <c:v>28</c:v>
                </c:pt>
                <c:pt idx="10">
                  <c:v>40</c:v>
                </c:pt>
                <c:pt idx="11">
                  <c:v>47</c:v>
                </c:pt>
              </c:numCache>
            </c:numRef>
          </c:val>
        </c:ser>
        <c:dLbls>
          <c:showLegendKey val="0"/>
          <c:showVal val="0"/>
          <c:showCatName val="0"/>
          <c:showSerName val="0"/>
          <c:showPercent val="0"/>
          <c:showBubbleSize val="0"/>
        </c:dLbls>
        <c:gapWidth val="50"/>
        <c:axId val="194099184"/>
        <c:axId val="194099576"/>
      </c:barChart>
      <c:catAx>
        <c:axId val="194099184"/>
        <c:scaling>
          <c:orientation val="minMax"/>
        </c:scaling>
        <c:delete val="0"/>
        <c:axPos val="b"/>
        <c:numFmt formatCode="General" sourceLinked="0"/>
        <c:majorTickMark val="out"/>
        <c:minorTickMark val="none"/>
        <c:tickLblPos val="nextTo"/>
        <c:crossAx val="194099576"/>
        <c:crosses val="autoZero"/>
        <c:auto val="1"/>
        <c:lblAlgn val="ctr"/>
        <c:lblOffset val="100"/>
        <c:noMultiLvlLbl val="0"/>
      </c:catAx>
      <c:valAx>
        <c:axId val="194099576"/>
        <c:scaling>
          <c:orientation val="minMax"/>
        </c:scaling>
        <c:delete val="0"/>
        <c:axPos val="l"/>
        <c:majorGridlines/>
        <c:numFmt formatCode="General" sourceLinked="1"/>
        <c:majorTickMark val="out"/>
        <c:minorTickMark val="none"/>
        <c:tickLblPos val="nextTo"/>
        <c:crossAx val="19409918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5.65535741855797E-2"/>
          <c:y val="0.10445599573490801"/>
          <c:w val="0.91402616952292703"/>
          <c:h val="0.82265337926509197"/>
        </c:manualLayout>
      </c:layout>
      <c:lineChart>
        <c:grouping val="standard"/>
        <c:varyColors val="0"/>
        <c:ser>
          <c:idx val="0"/>
          <c:order val="0"/>
          <c:tx>
            <c:strRef>
              <c:f>Sheet1!$L$191</c:f>
              <c:strCache>
                <c:ptCount val="1"/>
                <c:pt idx="0">
                  <c:v>ADP</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Sheet1!$D$62:$D$186</c:f>
              <c:numCache>
                <c:formatCode>0</c:formatCode>
                <c:ptCount val="125"/>
                <c:pt idx="0">
                  <c:v>250.88870056199079</c:v>
                </c:pt>
                <c:pt idx="1">
                  <c:v>356.56206724300858</c:v>
                </c:pt>
                <c:pt idx="2">
                  <c:v>232.7006797899958</c:v>
                </c:pt>
                <c:pt idx="3">
                  <c:v>153.1439561449952</c:v>
                </c:pt>
                <c:pt idx="4">
                  <c:v>150.805435391012</c:v>
                </c:pt>
                <c:pt idx="5">
                  <c:v>132.73468929498631</c:v>
                </c:pt>
                <c:pt idx="6">
                  <c:v>143.87901903901371</c:v>
                </c:pt>
                <c:pt idx="7">
                  <c:v>148.73073526399091</c:v>
                </c:pt>
                <c:pt idx="8">
                  <c:v>41.011189338008997</c:v>
                </c:pt>
                <c:pt idx="9">
                  <c:v>110.0605175289966</c:v>
                </c:pt>
                <c:pt idx="10">
                  <c:v>172.23894006399499</c:v>
                </c:pt>
                <c:pt idx="11">
                  <c:v>15.78415985300671</c:v>
                </c:pt>
                <c:pt idx="12">
                  <c:v>166.873593943994</c:v>
                </c:pt>
                <c:pt idx="13">
                  <c:v>166.0862512790045</c:v>
                </c:pt>
                <c:pt idx="14">
                  <c:v>88.651512858996185</c:v>
                </c:pt>
                <c:pt idx="15">
                  <c:v>110.8798859950039</c:v>
                </c:pt>
                <c:pt idx="16">
                  <c:v>28.0930608859926</c:v>
                </c:pt>
                <c:pt idx="17">
                  <c:v>115.3961879050039</c:v>
                </c:pt>
                <c:pt idx="18">
                  <c:v>-5.8500694969989127</c:v>
                </c:pt>
                <c:pt idx="19">
                  <c:v>-5.8549914169998356</c:v>
                </c:pt>
                <c:pt idx="20">
                  <c:v>-52.329424477007613</c:v>
                </c:pt>
                <c:pt idx="21">
                  <c:v>-4.2027117039979203</c:v>
                </c:pt>
                <c:pt idx="22">
                  <c:v>103.8032652969996</c:v>
                </c:pt>
                <c:pt idx="23">
                  <c:v>-6.6200628029910149</c:v>
                </c:pt>
                <c:pt idx="24">
                  <c:v>24.81750294099038</c:v>
                </c:pt>
                <c:pt idx="25">
                  <c:v>-32.174980864991078</c:v>
                </c:pt>
                <c:pt idx="26">
                  <c:v>-86.957662261003904</c:v>
                </c:pt>
                <c:pt idx="27">
                  <c:v>-200.369756840999</c:v>
                </c:pt>
                <c:pt idx="28">
                  <c:v>-207.12570626600061</c:v>
                </c:pt>
                <c:pt idx="29">
                  <c:v>-268.05182028999837</c:v>
                </c:pt>
                <c:pt idx="30">
                  <c:v>-296.69995241500152</c:v>
                </c:pt>
                <c:pt idx="31">
                  <c:v>-309.24806654600252</c:v>
                </c:pt>
                <c:pt idx="32">
                  <c:v>-367.67759279999882</c:v>
                </c:pt>
                <c:pt idx="33">
                  <c:v>-412.56240974299692</c:v>
                </c:pt>
                <c:pt idx="34">
                  <c:v>-629.57089434799855</c:v>
                </c:pt>
                <c:pt idx="35">
                  <c:v>-748.88293650699768</c:v>
                </c:pt>
                <c:pt idx="36">
                  <c:v>-769.93634856400604</c:v>
                </c:pt>
                <c:pt idx="37">
                  <c:v>-881.18735093799467</c:v>
                </c:pt>
                <c:pt idx="38">
                  <c:v>-766.68716474200437</c:v>
                </c:pt>
                <c:pt idx="39">
                  <c:v>-628.10323251900297</c:v>
                </c:pt>
                <c:pt idx="40">
                  <c:v>-511.27127217200177</c:v>
                </c:pt>
                <c:pt idx="41">
                  <c:v>-382.60048426499998</c:v>
                </c:pt>
                <c:pt idx="42">
                  <c:v>-303.75564088000101</c:v>
                </c:pt>
                <c:pt idx="43">
                  <c:v>-213.50923247399621</c:v>
                </c:pt>
                <c:pt idx="44">
                  <c:v>-158.8685294619936</c:v>
                </c:pt>
                <c:pt idx="45">
                  <c:v>-113.9568935100106</c:v>
                </c:pt>
                <c:pt idx="46">
                  <c:v>-161.75187583098889</c:v>
                </c:pt>
                <c:pt idx="47">
                  <c:v>-96.754277466010535</c:v>
                </c:pt>
                <c:pt idx="48">
                  <c:v>-48.112918409999111</c:v>
                </c:pt>
                <c:pt idx="49">
                  <c:v>11.99040292701102</c:v>
                </c:pt>
                <c:pt idx="50">
                  <c:v>17.693954061993281</c:v>
                </c:pt>
                <c:pt idx="51">
                  <c:v>105.8601306049968</c:v>
                </c:pt>
                <c:pt idx="52">
                  <c:v>179.89122072300231</c:v>
                </c:pt>
                <c:pt idx="53">
                  <c:v>101.56752512700039</c:v>
                </c:pt>
                <c:pt idx="54">
                  <c:v>98.217923963005902</c:v>
                </c:pt>
                <c:pt idx="55">
                  <c:v>95.392234825994805</c:v>
                </c:pt>
                <c:pt idx="56">
                  <c:v>95.325705355993534</c:v>
                </c:pt>
                <c:pt idx="57">
                  <c:v>153.89566600900429</c:v>
                </c:pt>
                <c:pt idx="58">
                  <c:v>170.8200191340002</c:v>
                </c:pt>
                <c:pt idx="59">
                  <c:v>86.47898252500444</c:v>
                </c:pt>
                <c:pt idx="60">
                  <c:v>196.80985148499889</c:v>
                </c:pt>
                <c:pt idx="61">
                  <c:v>158.3941264860041</c:v>
                </c:pt>
                <c:pt idx="62">
                  <c:v>282.34661376099388</c:v>
                </c:pt>
                <c:pt idx="63">
                  <c:v>230.51525497899269</c:v>
                </c:pt>
                <c:pt idx="64">
                  <c:v>239.0668191940058</c:v>
                </c:pt>
                <c:pt idx="65">
                  <c:v>170.138937790005</c:v>
                </c:pt>
                <c:pt idx="66">
                  <c:v>187.35464096099901</c:v>
                </c:pt>
                <c:pt idx="67">
                  <c:v>199.89540265899271</c:v>
                </c:pt>
                <c:pt idx="68">
                  <c:v>344.37174665700883</c:v>
                </c:pt>
                <c:pt idx="69">
                  <c:v>129.27655255400171</c:v>
                </c:pt>
                <c:pt idx="70">
                  <c:v>260.92261211200088</c:v>
                </c:pt>
                <c:pt idx="71">
                  <c:v>197.16637070800061</c:v>
                </c:pt>
                <c:pt idx="72">
                  <c:v>242.4961975149927</c:v>
                </c:pt>
                <c:pt idx="73">
                  <c:v>325.87392209000251</c:v>
                </c:pt>
                <c:pt idx="74">
                  <c:v>187.9215427809977</c:v>
                </c:pt>
                <c:pt idx="75">
                  <c:v>190.49403775000249</c:v>
                </c:pt>
                <c:pt idx="76">
                  <c:v>130.6522892369976</c:v>
                </c:pt>
                <c:pt idx="77">
                  <c:v>80.5160549830034</c:v>
                </c:pt>
                <c:pt idx="78">
                  <c:v>166.7296616459935</c:v>
                </c:pt>
                <c:pt idx="79">
                  <c:v>172.42449424200461</c:v>
                </c:pt>
                <c:pt idx="80">
                  <c:v>169.7622356929933</c:v>
                </c:pt>
                <c:pt idx="81">
                  <c:v>189.3914678900037</c:v>
                </c:pt>
                <c:pt idx="82">
                  <c:v>213.810937634</c:v>
                </c:pt>
                <c:pt idx="83">
                  <c:v>144.34956693300049</c:v>
                </c:pt>
                <c:pt idx="84">
                  <c:v>181.4211114619975</c:v>
                </c:pt>
                <c:pt idx="85">
                  <c:v>256.25533304100031</c:v>
                </c:pt>
                <c:pt idx="86">
                  <c:v>128.19280948900271</c:v>
                </c:pt>
                <c:pt idx="87">
                  <c:v>118.19264489499621</c:v>
                </c:pt>
                <c:pt idx="88">
                  <c:v>169.13782117300431</c:v>
                </c:pt>
                <c:pt idx="89">
                  <c:v>195.8618119470047</c:v>
                </c:pt>
                <c:pt idx="90">
                  <c:v>256.00381855199521</c:v>
                </c:pt>
                <c:pt idx="91">
                  <c:v>186.59832762299629</c:v>
                </c:pt>
                <c:pt idx="92">
                  <c:v>230.67991940600041</c:v>
                </c:pt>
                <c:pt idx="93">
                  <c:v>188.34176237900101</c:v>
                </c:pt>
                <c:pt idx="94">
                  <c:v>210.8524670729966</c:v>
                </c:pt>
                <c:pt idx="95">
                  <c:v>204.1671548040031</c:v>
                </c:pt>
                <c:pt idx="96">
                  <c:v>175.26739792199811</c:v>
                </c:pt>
                <c:pt idx="97">
                  <c:v>208.696099615001</c:v>
                </c:pt>
                <c:pt idx="98">
                  <c:v>200.200774611003</c:v>
                </c:pt>
                <c:pt idx="99">
                  <c:v>253.6132296180003</c:v>
                </c:pt>
                <c:pt idx="100">
                  <c:v>267.14253555200412</c:v>
                </c:pt>
                <c:pt idx="101">
                  <c:v>276.61355687899021</c:v>
                </c:pt>
                <c:pt idx="102">
                  <c:v>221.30520877300299</c:v>
                </c:pt>
                <c:pt idx="103">
                  <c:v>221.4703774500085</c:v>
                </c:pt>
                <c:pt idx="104">
                  <c:v>208.77721436199499</c:v>
                </c:pt>
                <c:pt idx="105">
                  <c:v>228.51192711999471</c:v>
                </c:pt>
                <c:pt idx="106">
                  <c:v>268.67644244300033</c:v>
                </c:pt>
                <c:pt idx="107">
                  <c:v>275.5838139520049</c:v>
                </c:pt>
                <c:pt idx="108">
                  <c:v>207.67236780100211</c:v>
                </c:pt>
                <c:pt idx="109">
                  <c:v>211.24005733999371</c:v>
                </c:pt>
                <c:pt idx="110">
                  <c:v>184.3932687100023</c:v>
                </c:pt>
                <c:pt idx="111">
                  <c:v>190.95098488499929</c:v>
                </c:pt>
                <c:pt idx="112">
                  <c:v>191.98760463499639</c:v>
                </c:pt>
                <c:pt idx="113">
                  <c:v>307.18521793400578</c:v>
                </c:pt>
                <c:pt idx="114">
                  <c:v>158.00034763199801</c:v>
                </c:pt>
                <c:pt idx="115">
                  <c:v>201.2391801060003</c:v>
                </c:pt>
                <c:pt idx="116">
                  <c:v>170.75459669000699</c:v>
                </c:pt>
                <c:pt idx="117">
                  <c:v>177.87170547099959</c:v>
                </c:pt>
                <c:pt idx="118">
                  <c:v>192.7738213549892</c:v>
                </c:pt>
                <c:pt idx="119">
                  <c:v>287.04501760400308</c:v>
                </c:pt>
                <c:pt idx="120">
                  <c:v>192.8866410979972</c:v>
                </c:pt>
                <c:pt idx="121">
                  <c:v>207.4935088140046</c:v>
                </c:pt>
                <c:pt idx="122">
                  <c:v>201.02571427100341</c:v>
                </c:pt>
                <c:pt idx="123">
                  <c:v>165.7936116659985</c:v>
                </c:pt>
                <c:pt idx="124">
                  <c:v>173.18189530099329</c:v>
                </c:pt>
              </c:numCache>
            </c:numRef>
          </c:val>
          <c:smooth val="0"/>
        </c:ser>
        <c:ser>
          <c:idx val="1"/>
          <c:order val="1"/>
          <c:tx>
            <c:strRef>
              <c:f>Sheet1!$L$192</c:f>
              <c:strCache>
                <c:ptCount val="1"/>
                <c:pt idx="0">
                  <c:v>BLS</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Sheet1!$E$62:$E$186</c:f>
              <c:numCache>
                <c:formatCode>General</c:formatCode>
                <c:ptCount val="125"/>
                <c:pt idx="1">
                  <c:v>285</c:v>
                </c:pt>
                <c:pt idx="2">
                  <c:v>256</c:v>
                </c:pt>
                <c:pt idx="3">
                  <c:v>167</c:v>
                </c:pt>
                <c:pt idx="4">
                  <c:v>16</c:v>
                </c:pt>
                <c:pt idx="5">
                  <c:v>86</c:v>
                </c:pt>
                <c:pt idx="6">
                  <c:v>156</c:v>
                </c:pt>
                <c:pt idx="7">
                  <c:v>143</c:v>
                </c:pt>
                <c:pt idx="8">
                  <c:v>87</c:v>
                </c:pt>
                <c:pt idx="9">
                  <c:v>18</c:v>
                </c:pt>
                <c:pt idx="10">
                  <c:v>193</c:v>
                </c:pt>
                <c:pt idx="11">
                  <c:v>166</c:v>
                </c:pt>
                <c:pt idx="12">
                  <c:v>233</c:v>
                </c:pt>
                <c:pt idx="13">
                  <c:v>54</c:v>
                </c:pt>
                <c:pt idx="14">
                  <c:v>171</c:v>
                </c:pt>
                <c:pt idx="15">
                  <c:v>53</c:v>
                </c:pt>
                <c:pt idx="16">
                  <c:v>125</c:v>
                </c:pt>
                <c:pt idx="17">
                  <c:v>64</c:v>
                </c:pt>
                <c:pt idx="18">
                  <c:v>3</c:v>
                </c:pt>
                <c:pt idx="19">
                  <c:v>-79</c:v>
                </c:pt>
                <c:pt idx="20">
                  <c:v>35</c:v>
                </c:pt>
                <c:pt idx="21">
                  <c:v>67</c:v>
                </c:pt>
                <c:pt idx="22">
                  <c:v>78</c:v>
                </c:pt>
                <c:pt idx="23">
                  <c:v>55</c:v>
                </c:pt>
                <c:pt idx="24">
                  <c:v>7</c:v>
                </c:pt>
                <c:pt idx="25">
                  <c:v>-115</c:v>
                </c:pt>
                <c:pt idx="26">
                  <c:v>-104</c:v>
                </c:pt>
                <c:pt idx="27">
                  <c:v>-217</c:v>
                </c:pt>
                <c:pt idx="28">
                  <c:v>-218</c:v>
                </c:pt>
                <c:pt idx="29">
                  <c:v>-199</c:v>
                </c:pt>
                <c:pt idx="30">
                  <c:v>-260</c:v>
                </c:pt>
                <c:pt idx="31">
                  <c:v>-265</c:v>
                </c:pt>
                <c:pt idx="32">
                  <c:v>-422</c:v>
                </c:pt>
                <c:pt idx="33">
                  <c:v>-485</c:v>
                </c:pt>
                <c:pt idx="34">
                  <c:v>-780</c:v>
                </c:pt>
                <c:pt idx="35">
                  <c:v>-691</c:v>
                </c:pt>
                <c:pt idx="36">
                  <c:v>-814</c:v>
                </c:pt>
                <c:pt idx="37">
                  <c:v>-700</c:v>
                </c:pt>
                <c:pt idx="38">
                  <c:v>-807</c:v>
                </c:pt>
                <c:pt idx="39">
                  <c:v>-803</c:v>
                </c:pt>
                <c:pt idx="40">
                  <c:v>-291</c:v>
                </c:pt>
                <c:pt idx="41">
                  <c:v>-429</c:v>
                </c:pt>
                <c:pt idx="42">
                  <c:v>-274</c:v>
                </c:pt>
                <c:pt idx="43">
                  <c:v>-228</c:v>
                </c:pt>
                <c:pt idx="44">
                  <c:v>-133</c:v>
                </c:pt>
                <c:pt idx="45">
                  <c:v>-273</c:v>
                </c:pt>
                <c:pt idx="46">
                  <c:v>-16</c:v>
                </c:pt>
                <c:pt idx="47">
                  <c:v>-228</c:v>
                </c:pt>
                <c:pt idx="48">
                  <c:v>19</c:v>
                </c:pt>
                <c:pt idx="49">
                  <c:v>-54</c:v>
                </c:pt>
                <c:pt idx="50">
                  <c:v>121</c:v>
                </c:pt>
                <c:pt idx="51">
                  <c:v>192</c:v>
                </c:pt>
                <c:pt idx="52">
                  <c:v>95</c:v>
                </c:pt>
                <c:pt idx="53">
                  <c:v>123</c:v>
                </c:pt>
                <c:pt idx="54">
                  <c:v>101</c:v>
                </c:pt>
                <c:pt idx="55">
                  <c:v>115</c:v>
                </c:pt>
                <c:pt idx="56">
                  <c:v>121</c:v>
                </c:pt>
                <c:pt idx="57">
                  <c:v>207</c:v>
                </c:pt>
                <c:pt idx="58">
                  <c:v>133</c:v>
                </c:pt>
                <c:pt idx="59">
                  <c:v>109</c:v>
                </c:pt>
                <c:pt idx="60">
                  <c:v>50</c:v>
                </c:pt>
                <c:pt idx="61">
                  <c:v>231</c:v>
                </c:pt>
                <c:pt idx="62">
                  <c:v>248</c:v>
                </c:pt>
                <c:pt idx="63">
                  <c:v>354</c:v>
                </c:pt>
                <c:pt idx="64">
                  <c:v>128</c:v>
                </c:pt>
                <c:pt idx="65">
                  <c:v>200</c:v>
                </c:pt>
                <c:pt idx="66">
                  <c:v>185</c:v>
                </c:pt>
                <c:pt idx="67">
                  <c:v>139</c:v>
                </c:pt>
                <c:pt idx="68">
                  <c:v>280</c:v>
                </c:pt>
                <c:pt idx="69">
                  <c:v>187</c:v>
                </c:pt>
                <c:pt idx="70">
                  <c:v>173</c:v>
                </c:pt>
                <c:pt idx="71">
                  <c:v>224</c:v>
                </c:pt>
                <c:pt idx="72">
                  <c:v>347</c:v>
                </c:pt>
                <c:pt idx="73">
                  <c:v>261</c:v>
                </c:pt>
                <c:pt idx="74">
                  <c:v>237</c:v>
                </c:pt>
                <c:pt idx="75">
                  <c:v>90</c:v>
                </c:pt>
                <c:pt idx="76">
                  <c:v>130</c:v>
                </c:pt>
                <c:pt idx="77">
                  <c:v>72</c:v>
                </c:pt>
                <c:pt idx="78">
                  <c:v>160</c:v>
                </c:pt>
                <c:pt idx="79">
                  <c:v>174</c:v>
                </c:pt>
                <c:pt idx="80">
                  <c:v>180</c:v>
                </c:pt>
                <c:pt idx="81">
                  <c:v>164</c:v>
                </c:pt>
                <c:pt idx="82">
                  <c:v>171</c:v>
                </c:pt>
                <c:pt idx="83">
                  <c:v>233</c:v>
                </c:pt>
                <c:pt idx="84">
                  <c:v>203</c:v>
                </c:pt>
                <c:pt idx="85">
                  <c:v>297</c:v>
                </c:pt>
                <c:pt idx="86">
                  <c:v>150</c:v>
                </c:pt>
                <c:pt idx="87">
                  <c:v>193</c:v>
                </c:pt>
                <c:pt idx="88">
                  <c:v>225</c:v>
                </c:pt>
                <c:pt idx="89">
                  <c:v>173</c:v>
                </c:pt>
                <c:pt idx="90">
                  <c:v>162</c:v>
                </c:pt>
                <c:pt idx="91">
                  <c:v>242</c:v>
                </c:pt>
                <c:pt idx="92">
                  <c:v>179</c:v>
                </c:pt>
                <c:pt idx="93">
                  <c:v>203</c:v>
                </c:pt>
                <c:pt idx="94">
                  <c:v>280</c:v>
                </c:pt>
                <c:pt idx="95">
                  <c:v>71</c:v>
                </c:pt>
                <c:pt idx="96">
                  <c:v>197</c:v>
                </c:pt>
                <c:pt idx="97">
                  <c:v>158</c:v>
                </c:pt>
                <c:pt idx="98">
                  <c:v>261</c:v>
                </c:pt>
                <c:pt idx="99">
                  <c:v>282</c:v>
                </c:pt>
                <c:pt idx="100">
                  <c:v>215</c:v>
                </c:pt>
                <c:pt idx="101">
                  <c:v>267</c:v>
                </c:pt>
                <c:pt idx="102">
                  <c:v>244</c:v>
                </c:pt>
                <c:pt idx="103">
                  <c:v>231</c:v>
                </c:pt>
                <c:pt idx="104">
                  <c:v>237</c:v>
                </c:pt>
                <c:pt idx="105">
                  <c:v>190</c:v>
                </c:pt>
                <c:pt idx="106">
                  <c:v>324</c:v>
                </c:pt>
                <c:pt idx="107">
                  <c:v>279</c:v>
                </c:pt>
                <c:pt idx="108">
                  <c:v>214</c:v>
                </c:pt>
                <c:pt idx="109">
                  <c:v>252</c:v>
                </c:pt>
                <c:pt idx="110">
                  <c:v>90</c:v>
                </c:pt>
                <c:pt idx="111">
                  <c:v>241</c:v>
                </c:pt>
                <c:pt idx="112">
                  <c:v>256</c:v>
                </c:pt>
                <c:pt idx="113">
                  <c:v>226</c:v>
                </c:pt>
                <c:pt idx="114">
                  <c:v>245</c:v>
                </c:pt>
                <c:pt idx="115">
                  <c:v>123</c:v>
                </c:pt>
                <c:pt idx="116">
                  <c:v>162</c:v>
                </c:pt>
                <c:pt idx="117">
                  <c:v>304</c:v>
                </c:pt>
                <c:pt idx="118">
                  <c:v>279</c:v>
                </c:pt>
                <c:pt idx="119">
                  <c:v>259</c:v>
                </c:pt>
                <c:pt idx="120">
                  <c:v>155</c:v>
                </c:pt>
                <c:pt idx="121">
                  <c:v>222</c:v>
                </c:pt>
                <c:pt idx="122">
                  <c:v>167</c:v>
                </c:pt>
                <c:pt idx="123">
                  <c:v>130</c:v>
                </c:pt>
                <c:pt idx="124">
                  <c:v>25</c:v>
                </c:pt>
              </c:numCache>
            </c:numRef>
          </c:val>
          <c:smooth val="0"/>
        </c:ser>
        <c:dLbls>
          <c:showLegendKey val="0"/>
          <c:showVal val="0"/>
          <c:showCatName val="0"/>
          <c:showSerName val="0"/>
          <c:showPercent val="0"/>
          <c:showBubbleSize val="0"/>
        </c:dLbls>
        <c:smooth val="0"/>
        <c:axId val="194100360"/>
        <c:axId val="194100752"/>
      </c:lineChart>
      <c:dateAx>
        <c:axId val="194100360"/>
        <c:scaling>
          <c:orientation val="minMax"/>
        </c:scaling>
        <c:delete val="0"/>
        <c:axPos val="b"/>
        <c:numFmt formatCode="[$-409]mmm\-yy;@" sourceLinked="0"/>
        <c:majorTickMark val="out"/>
        <c:minorTickMark val="none"/>
        <c:tickLblPos val="low"/>
        <c:spPr>
          <a:ln>
            <a:solidFill>
              <a:schemeClr val="tx1"/>
            </a:solidFill>
          </a:ln>
        </c:spPr>
        <c:crossAx val="194100752"/>
        <c:crosses val="autoZero"/>
        <c:auto val="1"/>
        <c:lblOffset val="100"/>
        <c:baseTimeUnit val="months"/>
        <c:majorUnit val="12"/>
        <c:majorTimeUnit val="months"/>
      </c:dateAx>
      <c:valAx>
        <c:axId val="194100752"/>
        <c:scaling>
          <c:orientation val="minMax"/>
        </c:scaling>
        <c:delete val="0"/>
        <c:axPos val="l"/>
        <c:numFmt formatCode="0" sourceLinked="1"/>
        <c:majorTickMark val="out"/>
        <c:minorTickMark val="none"/>
        <c:tickLblPos val="nextTo"/>
        <c:spPr>
          <a:ln>
            <a:solidFill>
              <a:schemeClr val="tx1"/>
            </a:solidFill>
          </a:ln>
        </c:spPr>
        <c:crossAx val="194100360"/>
        <c:crosses val="autoZero"/>
        <c:crossBetween val="between"/>
      </c:valAx>
    </c:plotArea>
    <c:legend>
      <c:legendPos val="r"/>
      <c:layout>
        <c:manualLayout>
          <c:xMode val="edge"/>
          <c:yMode val="edge"/>
          <c:x val="0.78026531058617699"/>
          <c:y val="0.490356882473024"/>
          <c:w val="8.0236091812052907E-2"/>
          <c:h val="0.123968601147079"/>
        </c:manualLayout>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65535741855797E-2"/>
          <c:y val="6.0185185185185203E-2"/>
          <c:w val="0.91402616952292703"/>
          <c:h val="0.866924273354719"/>
        </c:manualLayout>
      </c:layout>
      <c:lineChart>
        <c:grouping val="standard"/>
        <c:varyColors val="0"/>
        <c:ser>
          <c:idx val="0"/>
          <c:order val="0"/>
          <c:tx>
            <c:strRef>
              <c:f>Sheet1!$L$191</c:f>
              <c:strCache>
                <c:ptCount val="1"/>
                <c:pt idx="0">
                  <c:v>ADP</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Sheet1!$D$62:$D$186</c:f>
              <c:numCache>
                <c:formatCode>0</c:formatCode>
                <c:ptCount val="125"/>
                <c:pt idx="0">
                  <c:v>250.88870056199079</c:v>
                </c:pt>
                <c:pt idx="1">
                  <c:v>356.56206724300858</c:v>
                </c:pt>
                <c:pt idx="2">
                  <c:v>232.7006797899958</c:v>
                </c:pt>
                <c:pt idx="3">
                  <c:v>153.1439561449952</c:v>
                </c:pt>
                <c:pt idx="4">
                  <c:v>150.805435391012</c:v>
                </c:pt>
                <c:pt idx="5">
                  <c:v>132.73468929498631</c:v>
                </c:pt>
                <c:pt idx="6">
                  <c:v>143.87901903901371</c:v>
                </c:pt>
                <c:pt idx="7">
                  <c:v>148.73073526399091</c:v>
                </c:pt>
                <c:pt idx="8">
                  <c:v>41.011189338008997</c:v>
                </c:pt>
                <c:pt idx="9">
                  <c:v>110.0605175289966</c:v>
                </c:pt>
                <c:pt idx="10">
                  <c:v>172.23894006399499</c:v>
                </c:pt>
                <c:pt idx="11">
                  <c:v>15.78415985300671</c:v>
                </c:pt>
                <c:pt idx="12">
                  <c:v>166.873593943994</c:v>
                </c:pt>
                <c:pt idx="13">
                  <c:v>166.0862512790045</c:v>
                </c:pt>
                <c:pt idx="14">
                  <c:v>88.651512858996171</c:v>
                </c:pt>
                <c:pt idx="15">
                  <c:v>110.8798859950039</c:v>
                </c:pt>
                <c:pt idx="16">
                  <c:v>28.0930608859926</c:v>
                </c:pt>
                <c:pt idx="17">
                  <c:v>115.3961879050039</c:v>
                </c:pt>
                <c:pt idx="18">
                  <c:v>-5.8500694969989127</c:v>
                </c:pt>
                <c:pt idx="19">
                  <c:v>-5.8549914169998356</c:v>
                </c:pt>
                <c:pt idx="20">
                  <c:v>-52.329424477007592</c:v>
                </c:pt>
                <c:pt idx="21">
                  <c:v>-4.2027117039979203</c:v>
                </c:pt>
                <c:pt idx="22">
                  <c:v>103.8032652969996</c:v>
                </c:pt>
                <c:pt idx="23">
                  <c:v>-6.6200628029910149</c:v>
                </c:pt>
                <c:pt idx="24">
                  <c:v>24.81750294099038</c:v>
                </c:pt>
                <c:pt idx="25">
                  <c:v>-32.174980864991078</c:v>
                </c:pt>
                <c:pt idx="26">
                  <c:v>-86.957662261003904</c:v>
                </c:pt>
                <c:pt idx="27">
                  <c:v>-200.369756840999</c:v>
                </c:pt>
                <c:pt idx="28">
                  <c:v>-207.12570626600061</c:v>
                </c:pt>
                <c:pt idx="29">
                  <c:v>-268.05182028999837</c:v>
                </c:pt>
                <c:pt idx="30">
                  <c:v>-296.69995241500152</c:v>
                </c:pt>
                <c:pt idx="31">
                  <c:v>-309.24806654600252</c:v>
                </c:pt>
                <c:pt idx="32">
                  <c:v>-367.67759279999882</c:v>
                </c:pt>
                <c:pt idx="33">
                  <c:v>-412.56240974299692</c:v>
                </c:pt>
                <c:pt idx="34">
                  <c:v>-629.57089434799855</c:v>
                </c:pt>
                <c:pt idx="35">
                  <c:v>-748.88293650699768</c:v>
                </c:pt>
                <c:pt idx="36">
                  <c:v>-769.93634856400604</c:v>
                </c:pt>
                <c:pt idx="37">
                  <c:v>-881.18735093799467</c:v>
                </c:pt>
                <c:pt idx="38">
                  <c:v>-766.68716474200437</c:v>
                </c:pt>
                <c:pt idx="39">
                  <c:v>-628.10323251900297</c:v>
                </c:pt>
                <c:pt idx="40">
                  <c:v>-511.27127217200177</c:v>
                </c:pt>
                <c:pt idx="41">
                  <c:v>-382.60048426499998</c:v>
                </c:pt>
                <c:pt idx="42">
                  <c:v>-303.75564088000101</c:v>
                </c:pt>
                <c:pt idx="43">
                  <c:v>-213.50923247399621</c:v>
                </c:pt>
                <c:pt idx="44">
                  <c:v>-158.8685294619936</c:v>
                </c:pt>
                <c:pt idx="45">
                  <c:v>-113.9568935100106</c:v>
                </c:pt>
                <c:pt idx="46">
                  <c:v>-161.75187583098889</c:v>
                </c:pt>
                <c:pt idx="47">
                  <c:v>-96.754277466010535</c:v>
                </c:pt>
                <c:pt idx="48">
                  <c:v>-48.112918409999111</c:v>
                </c:pt>
                <c:pt idx="49">
                  <c:v>11.99040292701102</c:v>
                </c:pt>
                <c:pt idx="50">
                  <c:v>17.693954061993281</c:v>
                </c:pt>
                <c:pt idx="51">
                  <c:v>105.8601306049968</c:v>
                </c:pt>
                <c:pt idx="52">
                  <c:v>179.89122072300231</c:v>
                </c:pt>
                <c:pt idx="53">
                  <c:v>101.56752512700039</c:v>
                </c:pt>
                <c:pt idx="54">
                  <c:v>98.217923963005902</c:v>
                </c:pt>
                <c:pt idx="55">
                  <c:v>95.392234825994805</c:v>
                </c:pt>
                <c:pt idx="56">
                  <c:v>95.325705355993506</c:v>
                </c:pt>
                <c:pt idx="57">
                  <c:v>153.89566600900429</c:v>
                </c:pt>
                <c:pt idx="58">
                  <c:v>170.8200191340002</c:v>
                </c:pt>
                <c:pt idx="59">
                  <c:v>86.478982525004426</c:v>
                </c:pt>
                <c:pt idx="60">
                  <c:v>196.80985148499889</c:v>
                </c:pt>
                <c:pt idx="61">
                  <c:v>158.3941264860041</c:v>
                </c:pt>
                <c:pt idx="62">
                  <c:v>282.34661376099388</c:v>
                </c:pt>
                <c:pt idx="63">
                  <c:v>230.51525497899269</c:v>
                </c:pt>
                <c:pt idx="64">
                  <c:v>239.0668191940058</c:v>
                </c:pt>
                <c:pt idx="65">
                  <c:v>170.138937790005</c:v>
                </c:pt>
                <c:pt idx="66">
                  <c:v>187.35464096099901</c:v>
                </c:pt>
                <c:pt idx="67">
                  <c:v>199.89540265899271</c:v>
                </c:pt>
                <c:pt idx="68">
                  <c:v>344.37174665700883</c:v>
                </c:pt>
                <c:pt idx="69">
                  <c:v>129.27655255400171</c:v>
                </c:pt>
                <c:pt idx="70">
                  <c:v>260.92261211200088</c:v>
                </c:pt>
                <c:pt idx="71">
                  <c:v>197.16637070800061</c:v>
                </c:pt>
                <c:pt idx="72">
                  <c:v>242.4961975149927</c:v>
                </c:pt>
                <c:pt idx="73">
                  <c:v>325.87392209000251</c:v>
                </c:pt>
                <c:pt idx="74">
                  <c:v>187.9215427809977</c:v>
                </c:pt>
                <c:pt idx="75">
                  <c:v>190.49403775000249</c:v>
                </c:pt>
                <c:pt idx="76">
                  <c:v>130.6522892369976</c:v>
                </c:pt>
                <c:pt idx="77">
                  <c:v>80.5160549830034</c:v>
                </c:pt>
                <c:pt idx="78">
                  <c:v>166.7296616459935</c:v>
                </c:pt>
                <c:pt idx="79">
                  <c:v>172.42449424200461</c:v>
                </c:pt>
                <c:pt idx="80">
                  <c:v>169.7622356929933</c:v>
                </c:pt>
                <c:pt idx="81">
                  <c:v>189.3914678900037</c:v>
                </c:pt>
                <c:pt idx="82">
                  <c:v>213.810937634</c:v>
                </c:pt>
                <c:pt idx="83">
                  <c:v>144.34956693300049</c:v>
                </c:pt>
                <c:pt idx="84">
                  <c:v>181.4211114619975</c:v>
                </c:pt>
                <c:pt idx="85">
                  <c:v>256.2553330410002</c:v>
                </c:pt>
                <c:pt idx="86">
                  <c:v>128.19280948900271</c:v>
                </c:pt>
                <c:pt idx="87">
                  <c:v>118.19264489499621</c:v>
                </c:pt>
                <c:pt idx="88">
                  <c:v>169.13782117300431</c:v>
                </c:pt>
                <c:pt idx="89">
                  <c:v>195.8618119470047</c:v>
                </c:pt>
                <c:pt idx="90">
                  <c:v>256.00381855199521</c:v>
                </c:pt>
                <c:pt idx="91">
                  <c:v>186.59832762299629</c:v>
                </c:pt>
                <c:pt idx="92">
                  <c:v>230.67991940600041</c:v>
                </c:pt>
                <c:pt idx="93">
                  <c:v>188.34176237900101</c:v>
                </c:pt>
                <c:pt idx="94">
                  <c:v>210.8524670729966</c:v>
                </c:pt>
                <c:pt idx="95">
                  <c:v>204.1671548040031</c:v>
                </c:pt>
                <c:pt idx="96">
                  <c:v>175.26739792199811</c:v>
                </c:pt>
                <c:pt idx="97">
                  <c:v>208.696099615001</c:v>
                </c:pt>
                <c:pt idx="98">
                  <c:v>200.200774611003</c:v>
                </c:pt>
                <c:pt idx="99">
                  <c:v>253.6132296180003</c:v>
                </c:pt>
                <c:pt idx="100">
                  <c:v>267.14253555200412</c:v>
                </c:pt>
                <c:pt idx="101">
                  <c:v>276.61355687899021</c:v>
                </c:pt>
                <c:pt idx="102">
                  <c:v>221.30520877300299</c:v>
                </c:pt>
                <c:pt idx="103">
                  <c:v>221.4703774500085</c:v>
                </c:pt>
                <c:pt idx="104">
                  <c:v>208.77721436199499</c:v>
                </c:pt>
                <c:pt idx="105">
                  <c:v>228.51192711999471</c:v>
                </c:pt>
                <c:pt idx="106">
                  <c:v>268.67644244300033</c:v>
                </c:pt>
                <c:pt idx="107">
                  <c:v>275.58381395200479</c:v>
                </c:pt>
                <c:pt idx="108">
                  <c:v>207.67236780100211</c:v>
                </c:pt>
                <c:pt idx="109">
                  <c:v>211.24005733999371</c:v>
                </c:pt>
                <c:pt idx="110">
                  <c:v>184.3932687100023</c:v>
                </c:pt>
                <c:pt idx="111">
                  <c:v>190.95098488499929</c:v>
                </c:pt>
                <c:pt idx="112">
                  <c:v>191.98760463499639</c:v>
                </c:pt>
                <c:pt idx="113">
                  <c:v>307.18521793400578</c:v>
                </c:pt>
                <c:pt idx="114">
                  <c:v>158.00034763199801</c:v>
                </c:pt>
                <c:pt idx="115">
                  <c:v>201.2391801060003</c:v>
                </c:pt>
                <c:pt idx="116">
                  <c:v>170.75459669000699</c:v>
                </c:pt>
                <c:pt idx="117">
                  <c:v>177.87170547099959</c:v>
                </c:pt>
                <c:pt idx="118">
                  <c:v>192.7738213549892</c:v>
                </c:pt>
                <c:pt idx="119">
                  <c:v>287.04501760400308</c:v>
                </c:pt>
                <c:pt idx="120">
                  <c:v>192.8866410979972</c:v>
                </c:pt>
                <c:pt idx="121">
                  <c:v>207.4935088140046</c:v>
                </c:pt>
                <c:pt idx="122">
                  <c:v>201.02571427100341</c:v>
                </c:pt>
                <c:pt idx="123">
                  <c:v>165.7936116659985</c:v>
                </c:pt>
                <c:pt idx="124">
                  <c:v>173.18189530099329</c:v>
                </c:pt>
              </c:numCache>
            </c:numRef>
          </c:val>
          <c:smooth val="0"/>
        </c:ser>
        <c:ser>
          <c:idx val="1"/>
          <c:order val="1"/>
          <c:tx>
            <c:strRef>
              <c:f>Sheet1!$L$192</c:f>
              <c:strCache>
                <c:ptCount val="1"/>
                <c:pt idx="0">
                  <c:v>BLS</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Sheet1!$E$62:$E$186</c:f>
              <c:numCache>
                <c:formatCode>General</c:formatCode>
                <c:ptCount val="125"/>
                <c:pt idx="1">
                  <c:v>285</c:v>
                </c:pt>
                <c:pt idx="2">
                  <c:v>256</c:v>
                </c:pt>
                <c:pt idx="3">
                  <c:v>167</c:v>
                </c:pt>
                <c:pt idx="4">
                  <c:v>16</c:v>
                </c:pt>
                <c:pt idx="5">
                  <c:v>86</c:v>
                </c:pt>
                <c:pt idx="6">
                  <c:v>156</c:v>
                </c:pt>
                <c:pt idx="7">
                  <c:v>143</c:v>
                </c:pt>
                <c:pt idx="8">
                  <c:v>87</c:v>
                </c:pt>
                <c:pt idx="9">
                  <c:v>18</c:v>
                </c:pt>
                <c:pt idx="10">
                  <c:v>193</c:v>
                </c:pt>
                <c:pt idx="11">
                  <c:v>166</c:v>
                </c:pt>
                <c:pt idx="12">
                  <c:v>233</c:v>
                </c:pt>
                <c:pt idx="13">
                  <c:v>54</c:v>
                </c:pt>
                <c:pt idx="14">
                  <c:v>171</c:v>
                </c:pt>
                <c:pt idx="15">
                  <c:v>53</c:v>
                </c:pt>
                <c:pt idx="16">
                  <c:v>125</c:v>
                </c:pt>
                <c:pt idx="17">
                  <c:v>64</c:v>
                </c:pt>
                <c:pt idx="18">
                  <c:v>3</c:v>
                </c:pt>
                <c:pt idx="19">
                  <c:v>-79</c:v>
                </c:pt>
                <c:pt idx="20">
                  <c:v>35</c:v>
                </c:pt>
                <c:pt idx="21">
                  <c:v>67</c:v>
                </c:pt>
                <c:pt idx="22">
                  <c:v>78</c:v>
                </c:pt>
                <c:pt idx="23">
                  <c:v>55</c:v>
                </c:pt>
                <c:pt idx="24">
                  <c:v>7</c:v>
                </c:pt>
                <c:pt idx="25">
                  <c:v>-115</c:v>
                </c:pt>
                <c:pt idx="26">
                  <c:v>-104</c:v>
                </c:pt>
                <c:pt idx="27">
                  <c:v>-217</c:v>
                </c:pt>
                <c:pt idx="28">
                  <c:v>-218</c:v>
                </c:pt>
                <c:pt idx="29">
                  <c:v>-199</c:v>
                </c:pt>
                <c:pt idx="30">
                  <c:v>-260</c:v>
                </c:pt>
                <c:pt idx="31">
                  <c:v>-265</c:v>
                </c:pt>
                <c:pt idx="32">
                  <c:v>-422</c:v>
                </c:pt>
                <c:pt idx="33">
                  <c:v>-485</c:v>
                </c:pt>
                <c:pt idx="34">
                  <c:v>-780</c:v>
                </c:pt>
                <c:pt idx="35">
                  <c:v>-691</c:v>
                </c:pt>
                <c:pt idx="36">
                  <c:v>-814</c:v>
                </c:pt>
                <c:pt idx="37">
                  <c:v>-700</c:v>
                </c:pt>
                <c:pt idx="38">
                  <c:v>-807</c:v>
                </c:pt>
                <c:pt idx="39">
                  <c:v>-803</c:v>
                </c:pt>
                <c:pt idx="40">
                  <c:v>-291</c:v>
                </c:pt>
                <c:pt idx="41">
                  <c:v>-429</c:v>
                </c:pt>
                <c:pt idx="42">
                  <c:v>-274</c:v>
                </c:pt>
                <c:pt idx="43">
                  <c:v>-228</c:v>
                </c:pt>
                <c:pt idx="44">
                  <c:v>-133</c:v>
                </c:pt>
                <c:pt idx="45">
                  <c:v>-273</c:v>
                </c:pt>
                <c:pt idx="46">
                  <c:v>-16</c:v>
                </c:pt>
                <c:pt idx="47">
                  <c:v>-228</c:v>
                </c:pt>
                <c:pt idx="48">
                  <c:v>19</c:v>
                </c:pt>
                <c:pt idx="49">
                  <c:v>-54</c:v>
                </c:pt>
                <c:pt idx="50">
                  <c:v>121</c:v>
                </c:pt>
                <c:pt idx="51">
                  <c:v>192</c:v>
                </c:pt>
                <c:pt idx="52">
                  <c:v>95</c:v>
                </c:pt>
                <c:pt idx="53">
                  <c:v>123</c:v>
                </c:pt>
                <c:pt idx="54">
                  <c:v>101</c:v>
                </c:pt>
                <c:pt idx="55">
                  <c:v>115</c:v>
                </c:pt>
                <c:pt idx="56">
                  <c:v>121</c:v>
                </c:pt>
                <c:pt idx="57">
                  <c:v>207</c:v>
                </c:pt>
                <c:pt idx="58">
                  <c:v>133</c:v>
                </c:pt>
                <c:pt idx="59">
                  <c:v>109</c:v>
                </c:pt>
                <c:pt idx="60">
                  <c:v>50</c:v>
                </c:pt>
                <c:pt idx="61">
                  <c:v>231</c:v>
                </c:pt>
                <c:pt idx="62">
                  <c:v>248</c:v>
                </c:pt>
                <c:pt idx="63">
                  <c:v>354</c:v>
                </c:pt>
                <c:pt idx="64">
                  <c:v>128</c:v>
                </c:pt>
                <c:pt idx="65">
                  <c:v>200</c:v>
                </c:pt>
                <c:pt idx="66">
                  <c:v>185</c:v>
                </c:pt>
                <c:pt idx="67">
                  <c:v>139</c:v>
                </c:pt>
                <c:pt idx="68">
                  <c:v>280</c:v>
                </c:pt>
                <c:pt idx="69">
                  <c:v>187</c:v>
                </c:pt>
                <c:pt idx="70">
                  <c:v>173</c:v>
                </c:pt>
                <c:pt idx="71">
                  <c:v>224</c:v>
                </c:pt>
                <c:pt idx="72">
                  <c:v>347</c:v>
                </c:pt>
                <c:pt idx="73">
                  <c:v>261</c:v>
                </c:pt>
                <c:pt idx="74">
                  <c:v>237</c:v>
                </c:pt>
                <c:pt idx="75">
                  <c:v>90</c:v>
                </c:pt>
                <c:pt idx="76">
                  <c:v>130</c:v>
                </c:pt>
                <c:pt idx="77">
                  <c:v>72</c:v>
                </c:pt>
                <c:pt idx="78">
                  <c:v>160</c:v>
                </c:pt>
                <c:pt idx="79">
                  <c:v>174</c:v>
                </c:pt>
                <c:pt idx="80">
                  <c:v>180</c:v>
                </c:pt>
                <c:pt idx="81">
                  <c:v>164</c:v>
                </c:pt>
                <c:pt idx="82">
                  <c:v>171</c:v>
                </c:pt>
                <c:pt idx="83">
                  <c:v>233</c:v>
                </c:pt>
                <c:pt idx="84">
                  <c:v>203</c:v>
                </c:pt>
                <c:pt idx="85">
                  <c:v>297</c:v>
                </c:pt>
                <c:pt idx="86">
                  <c:v>150</c:v>
                </c:pt>
                <c:pt idx="87">
                  <c:v>193</c:v>
                </c:pt>
                <c:pt idx="88">
                  <c:v>225</c:v>
                </c:pt>
                <c:pt idx="89">
                  <c:v>173</c:v>
                </c:pt>
                <c:pt idx="90">
                  <c:v>162</c:v>
                </c:pt>
                <c:pt idx="91">
                  <c:v>242</c:v>
                </c:pt>
                <c:pt idx="92">
                  <c:v>179</c:v>
                </c:pt>
                <c:pt idx="93">
                  <c:v>203</c:v>
                </c:pt>
                <c:pt idx="94">
                  <c:v>280</c:v>
                </c:pt>
                <c:pt idx="95">
                  <c:v>71</c:v>
                </c:pt>
                <c:pt idx="96">
                  <c:v>197</c:v>
                </c:pt>
                <c:pt idx="97">
                  <c:v>158</c:v>
                </c:pt>
                <c:pt idx="98">
                  <c:v>261</c:v>
                </c:pt>
                <c:pt idx="99">
                  <c:v>282</c:v>
                </c:pt>
                <c:pt idx="100">
                  <c:v>215</c:v>
                </c:pt>
                <c:pt idx="101">
                  <c:v>267</c:v>
                </c:pt>
                <c:pt idx="102">
                  <c:v>244</c:v>
                </c:pt>
                <c:pt idx="103">
                  <c:v>231</c:v>
                </c:pt>
                <c:pt idx="104">
                  <c:v>237</c:v>
                </c:pt>
                <c:pt idx="105">
                  <c:v>190</c:v>
                </c:pt>
                <c:pt idx="106">
                  <c:v>324</c:v>
                </c:pt>
                <c:pt idx="107">
                  <c:v>279</c:v>
                </c:pt>
                <c:pt idx="108">
                  <c:v>214</c:v>
                </c:pt>
                <c:pt idx="109">
                  <c:v>252</c:v>
                </c:pt>
                <c:pt idx="110">
                  <c:v>90</c:v>
                </c:pt>
                <c:pt idx="111">
                  <c:v>241</c:v>
                </c:pt>
                <c:pt idx="112">
                  <c:v>256</c:v>
                </c:pt>
                <c:pt idx="113">
                  <c:v>226</c:v>
                </c:pt>
                <c:pt idx="114">
                  <c:v>245</c:v>
                </c:pt>
                <c:pt idx="115">
                  <c:v>123</c:v>
                </c:pt>
                <c:pt idx="116">
                  <c:v>162</c:v>
                </c:pt>
                <c:pt idx="117">
                  <c:v>304</c:v>
                </c:pt>
                <c:pt idx="118">
                  <c:v>279</c:v>
                </c:pt>
                <c:pt idx="119">
                  <c:v>259</c:v>
                </c:pt>
                <c:pt idx="120">
                  <c:v>155</c:v>
                </c:pt>
                <c:pt idx="121">
                  <c:v>222</c:v>
                </c:pt>
                <c:pt idx="122">
                  <c:v>167</c:v>
                </c:pt>
                <c:pt idx="123">
                  <c:v>130</c:v>
                </c:pt>
                <c:pt idx="124">
                  <c:v>25</c:v>
                </c:pt>
              </c:numCache>
            </c:numRef>
          </c:val>
          <c:smooth val="0"/>
        </c:ser>
        <c:dLbls>
          <c:showLegendKey val="0"/>
          <c:showVal val="0"/>
          <c:showCatName val="0"/>
          <c:showSerName val="0"/>
          <c:showPercent val="0"/>
          <c:showBubbleSize val="0"/>
        </c:dLbls>
        <c:smooth val="0"/>
        <c:axId val="193691496"/>
        <c:axId val="129156776"/>
      </c:lineChart>
      <c:dateAx>
        <c:axId val="193691496"/>
        <c:scaling>
          <c:orientation val="minMax"/>
          <c:min val="40909"/>
        </c:scaling>
        <c:delete val="0"/>
        <c:axPos val="b"/>
        <c:numFmt formatCode="[$-409]mmm\-yy;@" sourceLinked="0"/>
        <c:majorTickMark val="out"/>
        <c:minorTickMark val="none"/>
        <c:tickLblPos val="low"/>
        <c:spPr>
          <a:ln>
            <a:solidFill>
              <a:schemeClr val="tx1"/>
            </a:solidFill>
          </a:ln>
        </c:spPr>
        <c:crossAx val="129156776"/>
        <c:crosses val="autoZero"/>
        <c:auto val="1"/>
        <c:lblOffset val="100"/>
        <c:baseTimeUnit val="months"/>
        <c:majorUnit val="12"/>
        <c:majorTimeUnit val="months"/>
      </c:dateAx>
      <c:valAx>
        <c:axId val="129156776"/>
        <c:scaling>
          <c:orientation val="minMax"/>
          <c:min val="0"/>
        </c:scaling>
        <c:delete val="0"/>
        <c:axPos val="l"/>
        <c:numFmt formatCode="0" sourceLinked="1"/>
        <c:majorTickMark val="out"/>
        <c:minorTickMark val="none"/>
        <c:tickLblPos val="nextTo"/>
        <c:spPr>
          <a:ln>
            <a:solidFill>
              <a:schemeClr val="tx1"/>
            </a:solidFill>
          </a:ln>
        </c:spPr>
        <c:crossAx val="193691496"/>
        <c:crosses val="autoZero"/>
        <c:crossBetween val="between"/>
      </c:valAx>
    </c:plotArea>
    <c:legend>
      <c:legendPos val="r"/>
      <c:layout>
        <c:manualLayout>
          <c:xMode val="edge"/>
          <c:yMode val="edge"/>
          <c:x val="0.77409242247496801"/>
          <c:y val="0.73775262467191605"/>
          <c:w val="8.0236091812052907E-2"/>
          <c:h val="0.123968601147079"/>
        </c:manualLayout>
      </c:layout>
      <c:overlay val="0"/>
    </c:legend>
    <c:plotVisOnly val="1"/>
    <c:dispBlanksAs val="gap"/>
    <c:showDLblsOverMax val="0"/>
  </c:chart>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237848741129603E-2"/>
          <c:y val="6.5104166666666699E-2"/>
          <c:w val="0.93870042286380895"/>
          <c:h val="0.86970513451443598"/>
        </c:manualLayout>
      </c:layout>
      <c:bar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Sheet1!$M$170:$M$181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Sheet1!$N$170:$N$181</c:f>
              <c:numCache>
                <c:formatCode>General</c:formatCode>
                <c:ptCount val="12"/>
                <c:pt idx="0">
                  <c:v>20</c:v>
                </c:pt>
                <c:pt idx="1">
                  <c:v>17</c:v>
                </c:pt>
                <c:pt idx="2">
                  <c:v>30</c:v>
                </c:pt>
                <c:pt idx="3">
                  <c:v>43</c:v>
                </c:pt>
                <c:pt idx="4">
                  <c:v>26</c:v>
                </c:pt>
                <c:pt idx="5">
                  <c:v>28</c:v>
                </c:pt>
                <c:pt idx="6">
                  <c:v>19</c:v>
                </c:pt>
                <c:pt idx="7">
                  <c:v>25</c:v>
                </c:pt>
                <c:pt idx="8">
                  <c:v>34</c:v>
                </c:pt>
                <c:pt idx="9">
                  <c:v>28</c:v>
                </c:pt>
                <c:pt idx="10">
                  <c:v>40</c:v>
                </c:pt>
                <c:pt idx="11">
                  <c:v>47</c:v>
                </c:pt>
              </c:numCache>
            </c:numRef>
          </c:val>
        </c:ser>
        <c:dLbls>
          <c:showLegendKey val="0"/>
          <c:showVal val="0"/>
          <c:showCatName val="0"/>
          <c:showSerName val="0"/>
          <c:showPercent val="0"/>
          <c:showBubbleSize val="0"/>
        </c:dLbls>
        <c:gapWidth val="50"/>
        <c:axId val="407055056"/>
        <c:axId val="407055448"/>
      </c:barChart>
      <c:catAx>
        <c:axId val="407055056"/>
        <c:scaling>
          <c:orientation val="minMax"/>
        </c:scaling>
        <c:delete val="0"/>
        <c:axPos val="b"/>
        <c:numFmt formatCode="General" sourceLinked="0"/>
        <c:majorTickMark val="out"/>
        <c:minorTickMark val="none"/>
        <c:tickLblPos val="nextTo"/>
        <c:spPr>
          <a:ln>
            <a:solidFill>
              <a:schemeClr val="tx1"/>
            </a:solidFill>
          </a:ln>
        </c:spPr>
        <c:crossAx val="407055448"/>
        <c:crosses val="autoZero"/>
        <c:auto val="1"/>
        <c:lblAlgn val="ctr"/>
        <c:lblOffset val="100"/>
        <c:noMultiLvlLbl val="0"/>
      </c:catAx>
      <c:valAx>
        <c:axId val="407055448"/>
        <c:scaling>
          <c:orientation val="minMax"/>
        </c:scaling>
        <c:delete val="0"/>
        <c:axPos val="l"/>
        <c:numFmt formatCode="General" sourceLinked="1"/>
        <c:majorTickMark val="out"/>
        <c:minorTickMark val="none"/>
        <c:tickLblPos val="nextTo"/>
        <c:spPr>
          <a:ln>
            <a:solidFill>
              <a:schemeClr val="tx1"/>
            </a:solidFill>
          </a:ln>
        </c:spPr>
        <c:crossAx val="407055056"/>
        <c:crosses val="autoZero"/>
        <c:crossBetween val="between"/>
      </c:valAx>
    </c:plotArea>
    <c:plotVisOnly val="1"/>
    <c:dispBlanksAs val="gap"/>
    <c:showDLblsOverMax val="0"/>
  </c:chart>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4.1237848741129603E-2"/>
          <c:y val="6.5104166666666699E-2"/>
          <c:w val="0.93870042286380895"/>
          <c:h val="0.86970513451443598"/>
        </c:manualLayout>
      </c:layout>
      <c:bar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Sheet1!$M$170:$M$181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Sheet1!$O$170:$O$181</c:f>
              <c:numCache>
                <c:formatCode>General</c:formatCode>
                <c:ptCount val="12"/>
                <c:pt idx="0">
                  <c:v>15</c:v>
                </c:pt>
                <c:pt idx="1">
                  <c:v>10</c:v>
                </c:pt>
                <c:pt idx="2">
                  <c:v>25</c:v>
                </c:pt>
                <c:pt idx="3">
                  <c:v>40</c:v>
                </c:pt>
                <c:pt idx="4">
                  <c:v>20</c:v>
                </c:pt>
                <c:pt idx="5">
                  <c:v>22</c:v>
                </c:pt>
                <c:pt idx="6">
                  <c:v>17</c:v>
                </c:pt>
                <c:pt idx="7">
                  <c:v>23</c:v>
                </c:pt>
                <c:pt idx="8">
                  <c:v>31</c:v>
                </c:pt>
                <c:pt idx="9">
                  <c:v>25</c:v>
                </c:pt>
                <c:pt idx="10">
                  <c:v>37</c:v>
                </c:pt>
                <c:pt idx="11">
                  <c:v>43</c:v>
                </c:pt>
              </c:numCache>
            </c:numRef>
          </c:val>
        </c:ser>
        <c:dLbls>
          <c:showLegendKey val="0"/>
          <c:showVal val="0"/>
          <c:showCatName val="0"/>
          <c:showSerName val="0"/>
          <c:showPercent val="0"/>
          <c:showBubbleSize val="0"/>
        </c:dLbls>
        <c:gapWidth val="50"/>
        <c:axId val="407851392"/>
        <c:axId val="407851784"/>
      </c:barChart>
      <c:catAx>
        <c:axId val="407851392"/>
        <c:scaling>
          <c:orientation val="minMax"/>
        </c:scaling>
        <c:delete val="0"/>
        <c:axPos val="b"/>
        <c:numFmt formatCode="General" sourceLinked="0"/>
        <c:majorTickMark val="out"/>
        <c:minorTickMark val="none"/>
        <c:tickLblPos val="nextTo"/>
        <c:spPr>
          <a:ln>
            <a:solidFill>
              <a:schemeClr val="tx1"/>
            </a:solidFill>
          </a:ln>
        </c:spPr>
        <c:crossAx val="407851784"/>
        <c:crosses val="autoZero"/>
        <c:auto val="1"/>
        <c:lblAlgn val="ctr"/>
        <c:lblOffset val="100"/>
        <c:noMultiLvlLbl val="0"/>
      </c:catAx>
      <c:valAx>
        <c:axId val="407851784"/>
        <c:scaling>
          <c:orientation val="minMax"/>
        </c:scaling>
        <c:delete val="0"/>
        <c:axPos val="l"/>
        <c:numFmt formatCode="General" sourceLinked="1"/>
        <c:majorTickMark val="out"/>
        <c:minorTickMark val="none"/>
        <c:tickLblPos val="nextTo"/>
        <c:spPr>
          <a:ln>
            <a:solidFill>
              <a:schemeClr val="tx1"/>
            </a:solidFill>
          </a:ln>
        </c:spPr>
        <c:crossAx val="407851392"/>
        <c:crosses val="autoZero"/>
        <c:crossBetween val="between"/>
      </c:valAx>
    </c:plotArea>
    <c:plotVisOnly val="1"/>
    <c:dispBlanksAs val="gap"/>
    <c:showDLblsOverMax val="0"/>
  </c:chart>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5.65535741855797E-2"/>
          <c:y val="0.10445599573490801"/>
          <c:w val="0.91402616952292703"/>
          <c:h val="0.82265337926509197"/>
        </c:manualLayout>
      </c:layout>
      <c:lineChart>
        <c:grouping val="standard"/>
        <c:varyColors val="0"/>
        <c:ser>
          <c:idx val="0"/>
          <c:order val="0"/>
          <c:tx>
            <c:strRef>
              <c:f>Sheet1!$L$191</c:f>
              <c:strCache>
                <c:ptCount val="1"/>
                <c:pt idx="0">
                  <c:v>ADP</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Sheet1!$D$62:$D$186</c:f>
              <c:numCache>
                <c:formatCode>0</c:formatCode>
                <c:ptCount val="125"/>
                <c:pt idx="0">
                  <c:v>250.88870056199079</c:v>
                </c:pt>
                <c:pt idx="1">
                  <c:v>356.56206724300858</c:v>
                </c:pt>
                <c:pt idx="2">
                  <c:v>232.7006797899958</c:v>
                </c:pt>
                <c:pt idx="3">
                  <c:v>153.1439561449952</c:v>
                </c:pt>
                <c:pt idx="4">
                  <c:v>150.805435391012</c:v>
                </c:pt>
                <c:pt idx="5">
                  <c:v>132.73468929498631</c:v>
                </c:pt>
                <c:pt idx="6">
                  <c:v>143.87901903901371</c:v>
                </c:pt>
                <c:pt idx="7">
                  <c:v>148.73073526399091</c:v>
                </c:pt>
                <c:pt idx="8">
                  <c:v>41.011189338008997</c:v>
                </c:pt>
                <c:pt idx="9">
                  <c:v>110.0605175289966</c:v>
                </c:pt>
                <c:pt idx="10">
                  <c:v>172.23894006399499</c:v>
                </c:pt>
                <c:pt idx="11">
                  <c:v>15.78415985300671</c:v>
                </c:pt>
                <c:pt idx="12">
                  <c:v>166.873593943994</c:v>
                </c:pt>
                <c:pt idx="13">
                  <c:v>166.0862512790045</c:v>
                </c:pt>
                <c:pt idx="14">
                  <c:v>88.651512858996199</c:v>
                </c:pt>
                <c:pt idx="15">
                  <c:v>110.8798859950039</c:v>
                </c:pt>
                <c:pt idx="16">
                  <c:v>28.0930608859926</c:v>
                </c:pt>
                <c:pt idx="17">
                  <c:v>115.3961879050039</c:v>
                </c:pt>
                <c:pt idx="18">
                  <c:v>-5.8500694969989127</c:v>
                </c:pt>
                <c:pt idx="19">
                  <c:v>-5.8549914169998356</c:v>
                </c:pt>
                <c:pt idx="20">
                  <c:v>-52.329424477007628</c:v>
                </c:pt>
                <c:pt idx="21">
                  <c:v>-4.2027117039979203</c:v>
                </c:pt>
                <c:pt idx="22">
                  <c:v>103.8032652969996</c:v>
                </c:pt>
                <c:pt idx="23">
                  <c:v>-6.6200628029910149</c:v>
                </c:pt>
                <c:pt idx="24">
                  <c:v>24.81750294099038</c:v>
                </c:pt>
                <c:pt idx="25">
                  <c:v>-32.174980864991078</c:v>
                </c:pt>
                <c:pt idx="26">
                  <c:v>-86.957662261003904</c:v>
                </c:pt>
                <c:pt idx="27">
                  <c:v>-200.369756840999</c:v>
                </c:pt>
                <c:pt idx="28">
                  <c:v>-207.12570626600061</c:v>
                </c:pt>
                <c:pt idx="29">
                  <c:v>-268.05182028999837</c:v>
                </c:pt>
                <c:pt idx="30">
                  <c:v>-296.69995241500152</c:v>
                </c:pt>
                <c:pt idx="31">
                  <c:v>-309.24806654600252</c:v>
                </c:pt>
                <c:pt idx="32">
                  <c:v>-367.67759279999882</c:v>
                </c:pt>
                <c:pt idx="33">
                  <c:v>-412.56240974299692</c:v>
                </c:pt>
                <c:pt idx="34">
                  <c:v>-629.57089434799855</c:v>
                </c:pt>
                <c:pt idx="35">
                  <c:v>-748.88293650699768</c:v>
                </c:pt>
                <c:pt idx="36">
                  <c:v>-769.93634856400604</c:v>
                </c:pt>
                <c:pt idx="37">
                  <c:v>-881.18735093799467</c:v>
                </c:pt>
                <c:pt idx="38">
                  <c:v>-766.68716474200437</c:v>
                </c:pt>
                <c:pt idx="39">
                  <c:v>-628.10323251900297</c:v>
                </c:pt>
                <c:pt idx="40">
                  <c:v>-511.27127217200177</c:v>
                </c:pt>
                <c:pt idx="41">
                  <c:v>-382.60048426499998</c:v>
                </c:pt>
                <c:pt idx="42">
                  <c:v>-303.75564088000101</c:v>
                </c:pt>
                <c:pt idx="43">
                  <c:v>-213.50923247399621</c:v>
                </c:pt>
                <c:pt idx="44">
                  <c:v>-158.8685294619936</c:v>
                </c:pt>
                <c:pt idx="45">
                  <c:v>-113.9568935100106</c:v>
                </c:pt>
                <c:pt idx="46">
                  <c:v>-161.75187583098889</c:v>
                </c:pt>
                <c:pt idx="47">
                  <c:v>-96.754277466010535</c:v>
                </c:pt>
                <c:pt idx="48">
                  <c:v>-48.112918409999111</c:v>
                </c:pt>
                <c:pt idx="49">
                  <c:v>11.99040292701102</c:v>
                </c:pt>
                <c:pt idx="50">
                  <c:v>17.693954061993281</c:v>
                </c:pt>
                <c:pt idx="51">
                  <c:v>105.8601306049968</c:v>
                </c:pt>
                <c:pt idx="52">
                  <c:v>179.89122072300231</c:v>
                </c:pt>
                <c:pt idx="53">
                  <c:v>101.56752512700039</c:v>
                </c:pt>
                <c:pt idx="54">
                  <c:v>98.217923963005902</c:v>
                </c:pt>
                <c:pt idx="55">
                  <c:v>95.392234825994805</c:v>
                </c:pt>
                <c:pt idx="56">
                  <c:v>95.325705355993563</c:v>
                </c:pt>
                <c:pt idx="57">
                  <c:v>153.89566600900429</c:v>
                </c:pt>
                <c:pt idx="58">
                  <c:v>170.8200191340002</c:v>
                </c:pt>
                <c:pt idx="59">
                  <c:v>86.478982525004454</c:v>
                </c:pt>
                <c:pt idx="60">
                  <c:v>196.80985148499889</c:v>
                </c:pt>
                <c:pt idx="61">
                  <c:v>158.3941264860041</c:v>
                </c:pt>
                <c:pt idx="62">
                  <c:v>282.34661376099388</c:v>
                </c:pt>
                <c:pt idx="63">
                  <c:v>230.51525497899269</c:v>
                </c:pt>
                <c:pt idx="64">
                  <c:v>239.0668191940058</c:v>
                </c:pt>
                <c:pt idx="65">
                  <c:v>170.138937790005</c:v>
                </c:pt>
                <c:pt idx="66">
                  <c:v>187.35464096099901</c:v>
                </c:pt>
                <c:pt idx="67">
                  <c:v>199.89540265899271</c:v>
                </c:pt>
                <c:pt idx="68">
                  <c:v>344.37174665700883</c:v>
                </c:pt>
                <c:pt idx="69">
                  <c:v>129.27655255400171</c:v>
                </c:pt>
                <c:pt idx="70">
                  <c:v>260.92261211200088</c:v>
                </c:pt>
                <c:pt idx="71">
                  <c:v>197.16637070800061</c:v>
                </c:pt>
                <c:pt idx="72">
                  <c:v>242.4961975149927</c:v>
                </c:pt>
                <c:pt idx="73">
                  <c:v>325.87392209000251</c:v>
                </c:pt>
                <c:pt idx="74">
                  <c:v>187.9215427809977</c:v>
                </c:pt>
                <c:pt idx="75">
                  <c:v>190.49403775000249</c:v>
                </c:pt>
                <c:pt idx="76">
                  <c:v>130.6522892369976</c:v>
                </c:pt>
                <c:pt idx="77">
                  <c:v>80.5160549830034</c:v>
                </c:pt>
                <c:pt idx="78">
                  <c:v>166.7296616459935</c:v>
                </c:pt>
                <c:pt idx="79">
                  <c:v>172.42449424200461</c:v>
                </c:pt>
                <c:pt idx="80">
                  <c:v>169.7622356929933</c:v>
                </c:pt>
                <c:pt idx="81">
                  <c:v>189.3914678900037</c:v>
                </c:pt>
                <c:pt idx="82">
                  <c:v>213.810937634</c:v>
                </c:pt>
                <c:pt idx="83">
                  <c:v>144.34956693300049</c:v>
                </c:pt>
                <c:pt idx="84">
                  <c:v>181.4211114619975</c:v>
                </c:pt>
                <c:pt idx="85">
                  <c:v>256.25533304100043</c:v>
                </c:pt>
                <c:pt idx="86">
                  <c:v>128.19280948900271</c:v>
                </c:pt>
                <c:pt idx="87">
                  <c:v>118.19264489499621</c:v>
                </c:pt>
                <c:pt idx="88">
                  <c:v>169.13782117300431</c:v>
                </c:pt>
                <c:pt idx="89">
                  <c:v>195.8618119470047</c:v>
                </c:pt>
                <c:pt idx="90">
                  <c:v>256.00381855199521</c:v>
                </c:pt>
                <c:pt idx="91">
                  <c:v>186.59832762299629</c:v>
                </c:pt>
                <c:pt idx="92">
                  <c:v>230.67991940600041</c:v>
                </c:pt>
                <c:pt idx="93">
                  <c:v>188.34176237900101</c:v>
                </c:pt>
                <c:pt idx="94">
                  <c:v>210.8524670729966</c:v>
                </c:pt>
                <c:pt idx="95">
                  <c:v>204.1671548040031</c:v>
                </c:pt>
                <c:pt idx="96">
                  <c:v>175.26739792199811</c:v>
                </c:pt>
                <c:pt idx="97">
                  <c:v>208.696099615001</c:v>
                </c:pt>
                <c:pt idx="98">
                  <c:v>200.200774611003</c:v>
                </c:pt>
                <c:pt idx="99">
                  <c:v>253.6132296180003</c:v>
                </c:pt>
                <c:pt idx="100">
                  <c:v>267.14253555200412</c:v>
                </c:pt>
                <c:pt idx="101">
                  <c:v>276.61355687899021</c:v>
                </c:pt>
                <c:pt idx="102">
                  <c:v>221.30520877300299</c:v>
                </c:pt>
                <c:pt idx="103">
                  <c:v>221.4703774500085</c:v>
                </c:pt>
                <c:pt idx="104">
                  <c:v>208.77721436199499</c:v>
                </c:pt>
                <c:pt idx="105">
                  <c:v>228.51192711999471</c:v>
                </c:pt>
                <c:pt idx="106">
                  <c:v>268.67644244300033</c:v>
                </c:pt>
                <c:pt idx="107">
                  <c:v>275.58381395200502</c:v>
                </c:pt>
                <c:pt idx="108">
                  <c:v>207.67236780100211</c:v>
                </c:pt>
                <c:pt idx="109">
                  <c:v>211.24005733999371</c:v>
                </c:pt>
                <c:pt idx="110">
                  <c:v>184.3932687100023</c:v>
                </c:pt>
                <c:pt idx="111">
                  <c:v>190.95098488499929</c:v>
                </c:pt>
                <c:pt idx="112">
                  <c:v>191.98760463499639</c:v>
                </c:pt>
                <c:pt idx="113">
                  <c:v>307.18521793400578</c:v>
                </c:pt>
                <c:pt idx="114">
                  <c:v>158.00034763199801</c:v>
                </c:pt>
                <c:pt idx="115">
                  <c:v>201.2391801060003</c:v>
                </c:pt>
                <c:pt idx="116">
                  <c:v>170.75459669000699</c:v>
                </c:pt>
                <c:pt idx="117">
                  <c:v>177.87170547099959</c:v>
                </c:pt>
                <c:pt idx="118">
                  <c:v>192.7738213549892</c:v>
                </c:pt>
                <c:pt idx="119">
                  <c:v>287.04501760400308</c:v>
                </c:pt>
                <c:pt idx="120">
                  <c:v>192.8866410979972</c:v>
                </c:pt>
                <c:pt idx="121">
                  <c:v>207.4935088140046</c:v>
                </c:pt>
                <c:pt idx="122">
                  <c:v>201.02571427100341</c:v>
                </c:pt>
                <c:pt idx="123">
                  <c:v>165.7936116659985</c:v>
                </c:pt>
                <c:pt idx="124">
                  <c:v>173.18189530099329</c:v>
                </c:pt>
              </c:numCache>
            </c:numRef>
          </c:val>
          <c:smooth val="0"/>
        </c:ser>
        <c:ser>
          <c:idx val="1"/>
          <c:order val="1"/>
          <c:tx>
            <c:strRef>
              <c:f>Sheet1!$L$192</c:f>
              <c:strCache>
                <c:ptCount val="1"/>
                <c:pt idx="0">
                  <c:v>BLS</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Sheet1!$E$62:$E$186</c:f>
              <c:numCache>
                <c:formatCode>General</c:formatCode>
                <c:ptCount val="125"/>
                <c:pt idx="1">
                  <c:v>285</c:v>
                </c:pt>
                <c:pt idx="2">
                  <c:v>256</c:v>
                </c:pt>
                <c:pt idx="3">
                  <c:v>167</c:v>
                </c:pt>
                <c:pt idx="4">
                  <c:v>16</c:v>
                </c:pt>
                <c:pt idx="5">
                  <c:v>86</c:v>
                </c:pt>
                <c:pt idx="6">
                  <c:v>156</c:v>
                </c:pt>
                <c:pt idx="7">
                  <c:v>143</c:v>
                </c:pt>
                <c:pt idx="8">
                  <c:v>87</c:v>
                </c:pt>
                <c:pt idx="9">
                  <c:v>18</c:v>
                </c:pt>
                <c:pt idx="10">
                  <c:v>193</c:v>
                </c:pt>
                <c:pt idx="11">
                  <c:v>166</c:v>
                </c:pt>
                <c:pt idx="12">
                  <c:v>233</c:v>
                </c:pt>
                <c:pt idx="13">
                  <c:v>54</c:v>
                </c:pt>
                <c:pt idx="14">
                  <c:v>171</c:v>
                </c:pt>
                <c:pt idx="15">
                  <c:v>53</c:v>
                </c:pt>
                <c:pt idx="16">
                  <c:v>125</c:v>
                </c:pt>
                <c:pt idx="17">
                  <c:v>64</c:v>
                </c:pt>
                <c:pt idx="18">
                  <c:v>3</c:v>
                </c:pt>
                <c:pt idx="19">
                  <c:v>-79</c:v>
                </c:pt>
                <c:pt idx="20">
                  <c:v>35</c:v>
                </c:pt>
                <c:pt idx="21">
                  <c:v>67</c:v>
                </c:pt>
                <c:pt idx="22">
                  <c:v>78</c:v>
                </c:pt>
                <c:pt idx="23">
                  <c:v>55</c:v>
                </c:pt>
                <c:pt idx="24">
                  <c:v>7</c:v>
                </c:pt>
                <c:pt idx="25">
                  <c:v>-115</c:v>
                </c:pt>
                <c:pt idx="26">
                  <c:v>-104</c:v>
                </c:pt>
                <c:pt idx="27">
                  <c:v>-217</c:v>
                </c:pt>
                <c:pt idx="28">
                  <c:v>-218</c:v>
                </c:pt>
                <c:pt idx="29">
                  <c:v>-199</c:v>
                </c:pt>
                <c:pt idx="30">
                  <c:v>-260</c:v>
                </c:pt>
                <c:pt idx="31">
                  <c:v>-265</c:v>
                </c:pt>
                <c:pt idx="32">
                  <c:v>-422</c:v>
                </c:pt>
                <c:pt idx="33">
                  <c:v>-485</c:v>
                </c:pt>
                <c:pt idx="34">
                  <c:v>-780</c:v>
                </c:pt>
                <c:pt idx="35">
                  <c:v>-691</c:v>
                </c:pt>
                <c:pt idx="36">
                  <c:v>-814</c:v>
                </c:pt>
                <c:pt idx="37">
                  <c:v>-700</c:v>
                </c:pt>
                <c:pt idx="38">
                  <c:v>-807</c:v>
                </c:pt>
                <c:pt idx="39">
                  <c:v>-803</c:v>
                </c:pt>
                <c:pt idx="40">
                  <c:v>-291</c:v>
                </c:pt>
                <c:pt idx="41">
                  <c:v>-429</c:v>
                </c:pt>
                <c:pt idx="42">
                  <c:v>-274</c:v>
                </c:pt>
                <c:pt idx="43">
                  <c:v>-228</c:v>
                </c:pt>
                <c:pt idx="44">
                  <c:v>-133</c:v>
                </c:pt>
                <c:pt idx="45">
                  <c:v>-273</c:v>
                </c:pt>
                <c:pt idx="46">
                  <c:v>-16</c:v>
                </c:pt>
                <c:pt idx="47">
                  <c:v>-228</c:v>
                </c:pt>
                <c:pt idx="48">
                  <c:v>19</c:v>
                </c:pt>
                <c:pt idx="49">
                  <c:v>-54</c:v>
                </c:pt>
                <c:pt idx="50">
                  <c:v>121</c:v>
                </c:pt>
                <c:pt idx="51">
                  <c:v>192</c:v>
                </c:pt>
                <c:pt idx="52">
                  <c:v>95</c:v>
                </c:pt>
                <c:pt idx="53">
                  <c:v>123</c:v>
                </c:pt>
                <c:pt idx="54">
                  <c:v>101</c:v>
                </c:pt>
                <c:pt idx="55">
                  <c:v>115</c:v>
                </c:pt>
                <c:pt idx="56">
                  <c:v>121</c:v>
                </c:pt>
                <c:pt idx="57">
                  <c:v>207</c:v>
                </c:pt>
                <c:pt idx="58">
                  <c:v>133</c:v>
                </c:pt>
                <c:pt idx="59">
                  <c:v>109</c:v>
                </c:pt>
                <c:pt idx="60">
                  <c:v>50</c:v>
                </c:pt>
                <c:pt idx="61">
                  <c:v>231</c:v>
                </c:pt>
                <c:pt idx="62">
                  <c:v>248</c:v>
                </c:pt>
                <c:pt idx="63">
                  <c:v>354</c:v>
                </c:pt>
                <c:pt idx="64">
                  <c:v>128</c:v>
                </c:pt>
                <c:pt idx="65">
                  <c:v>200</c:v>
                </c:pt>
                <c:pt idx="66">
                  <c:v>185</c:v>
                </c:pt>
                <c:pt idx="67">
                  <c:v>139</c:v>
                </c:pt>
                <c:pt idx="68">
                  <c:v>280</c:v>
                </c:pt>
                <c:pt idx="69">
                  <c:v>187</c:v>
                </c:pt>
                <c:pt idx="70">
                  <c:v>173</c:v>
                </c:pt>
                <c:pt idx="71">
                  <c:v>224</c:v>
                </c:pt>
                <c:pt idx="72">
                  <c:v>347</c:v>
                </c:pt>
                <c:pt idx="73">
                  <c:v>261</c:v>
                </c:pt>
                <c:pt idx="74">
                  <c:v>237</c:v>
                </c:pt>
                <c:pt idx="75">
                  <c:v>90</c:v>
                </c:pt>
                <c:pt idx="76">
                  <c:v>130</c:v>
                </c:pt>
                <c:pt idx="77">
                  <c:v>72</c:v>
                </c:pt>
                <c:pt idx="78">
                  <c:v>160</c:v>
                </c:pt>
                <c:pt idx="79">
                  <c:v>174</c:v>
                </c:pt>
                <c:pt idx="80">
                  <c:v>180</c:v>
                </c:pt>
                <c:pt idx="81">
                  <c:v>164</c:v>
                </c:pt>
                <c:pt idx="82">
                  <c:v>171</c:v>
                </c:pt>
                <c:pt idx="83">
                  <c:v>233</c:v>
                </c:pt>
                <c:pt idx="84">
                  <c:v>203</c:v>
                </c:pt>
                <c:pt idx="85">
                  <c:v>297</c:v>
                </c:pt>
                <c:pt idx="86">
                  <c:v>150</c:v>
                </c:pt>
                <c:pt idx="87">
                  <c:v>193</c:v>
                </c:pt>
                <c:pt idx="88">
                  <c:v>225</c:v>
                </c:pt>
                <c:pt idx="89">
                  <c:v>173</c:v>
                </c:pt>
                <c:pt idx="90">
                  <c:v>162</c:v>
                </c:pt>
                <c:pt idx="91">
                  <c:v>242</c:v>
                </c:pt>
                <c:pt idx="92">
                  <c:v>179</c:v>
                </c:pt>
                <c:pt idx="93">
                  <c:v>203</c:v>
                </c:pt>
                <c:pt idx="94">
                  <c:v>280</c:v>
                </c:pt>
                <c:pt idx="95">
                  <c:v>71</c:v>
                </c:pt>
                <c:pt idx="96">
                  <c:v>197</c:v>
                </c:pt>
                <c:pt idx="97">
                  <c:v>158</c:v>
                </c:pt>
                <c:pt idx="98">
                  <c:v>261</c:v>
                </c:pt>
                <c:pt idx="99">
                  <c:v>282</c:v>
                </c:pt>
                <c:pt idx="100">
                  <c:v>215</c:v>
                </c:pt>
                <c:pt idx="101">
                  <c:v>267</c:v>
                </c:pt>
                <c:pt idx="102">
                  <c:v>244</c:v>
                </c:pt>
                <c:pt idx="103">
                  <c:v>231</c:v>
                </c:pt>
                <c:pt idx="104">
                  <c:v>237</c:v>
                </c:pt>
                <c:pt idx="105">
                  <c:v>190</c:v>
                </c:pt>
                <c:pt idx="106">
                  <c:v>324</c:v>
                </c:pt>
                <c:pt idx="107">
                  <c:v>279</c:v>
                </c:pt>
                <c:pt idx="108">
                  <c:v>214</c:v>
                </c:pt>
                <c:pt idx="109">
                  <c:v>252</c:v>
                </c:pt>
                <c:pt idx="110">
                  <c:v>90</c:v>
                </c:pt>
                <c:pt idx="111">
                  <c:v>241</c:v>
                </c:pt>
                <c:pt idx="112">
                  <c:v>256</c:v>
                </c:pt>
                <c:pt idx="113">
                  <c:v>226</c:v>
                </c:pt>
                <c:pt idx="114">
                  <c:v>245</c:v>
                </c:pt>
                <c:pt idx="115">
                  <c:v>123</c:v>
                </c:pt>
                <c:pt idx="116">
                  <c:v>162</c:v>
                </c:pt>
                <c:pt idx="117">
                  <c:v>304</c:v>
                </c:pt>
                <c:pt idx="118">
                  <c:v>279</c:v>
                </c:pt>
                <c:pt idx="119">
                  <c:v>259</c:v>
                </c:pt>
                <c:pt idx="120">
                  <c:v>155</c:v>
                </c:pt>
                <c:pt idx="121">
                  <c:v>222</c:v>
                </c:pt>
                <c:pt idx="122">
                  <c:v>167</c:v>
                </c:pt>
                <c:pt idx="123">
                  <c:v>130</c:v>
                </c:pt>
                <c:pt idx="124">
                  <c:v>25</c:v>
                </c:pt>
              </c:numCache>
            </c:numRef>
          </c:val>
          <c:smooth val="0"/>
        </c:ser>
        <c:dLbls>
          <c:showLegendKey val="0"/>
          <c:showVal val="0"/>
          <c:showCatName val="0"/>
          <c:showSerName val="0"/>
          <c:showPercent val="0"/>
          <c:showBubbleSize val="0"/>
        </c:dLbls>
        <c:smooth val="0"/>
        <c:axId val="407650624"/>
        <c:axId val="407651016"/>
      </c:lineChart>
      <c:dateAx>
        <c:axId val="407650624"/>
        <c:scaling>
          <c:orientation val="minMax"/>
        </c:scaling>
        <c:delete val="0"/>
        <c:axPos val="b"/>
        <c:numFmt formatCode="[$-409]mmm\-yy;@" sourceLinked="0"/>
        <c:majorTickMark val="out"/>
        <c:minorTickMark val="none"/>
        <c:tickLblPos val="low"/>
        <c:spPr>
          <a:ln>
            <a:solidFill>
              <a:schemeClr val="tx1"/>
            </a:solidFill>
          </a:ln>
        </c:spPr>
        <c:crossAx val="407651016"/>
        <c:crosses val="autoZero"/>
        <c:auto val="1"/>
        <c:lblOffset val="100"/>
        <c:baseTimeUnit val="months"/>
        <c:majorUnit val="12"/>
        <c:majorTimeUnit val="months"/>
      </c:dateAx>
      <c:valAx>
        <c:axId val="407651016"/>
        <c:scaling>
          <c:orientation val="minMax"/>
        </c:scaling>
        <c:delete val="0"/>
        <c:axPos val="l"/>
        <c:numFmt formatCode="0" sourceLinked="1"/>
        <c:majorTickMark val="out"/>
        <c:minorTickMark val="none"/>
        <c:tickLblPos val="nextTo"/>
        <c:spPr>
          <a:ln>
            <a:solidFill>
              <a:schemeClr val="tx1"/>
            </a:solidFill>
          </a:ln>
        </c:spPr>
        <c:crossAx val="407650624"/>
        <c:crosses val="autoZero"/>
        <c:crossBetween val="between"/>
      </c:valAx>
    </c:plotArea>
    <c:legend>
      <c:legendPos val="r"/>
      <c:layout>
        <c:manualLayout>
          <c:xMode val="edge"/>
          <c:yMode val="edge"/>
          <c:x val="0.78026531058617699"/>
          <c:y val="0.490356882473024"/>
          <c:w val="8.0236091812052907E-2"/>
          <c:h val="0.123968601147079"/>
        </c:manualLayout>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dirty="0"/>
              <a:t>Difference between ADP and BLS</a:t>
            </a:r>
          </a:p>
        </c:rich>
      </c:tx>
      <c:layout>
        <c:manualLayout>
          <c:xMode val="edge"/>
          <c:yMode val="edge"/>
          <c:x val="0.33757351511616601"/>
          <c:y val="0"/>
        </c:manualLayout>
      </c:layout>
      <c:overlay val="0"/>
    </c:title>
    <c:autoTitleDeleted val="0"/>
    <c:plotArea>
      <c:layout>
        <c:manualLayout>
          <c:layoutTarget val="inner"/>
          <c:xMode val="edge"/>
          <c:yMode val="edge"/>
          <c:x val="5.65535741855797E-2"/>
          <c:y val="6.0185185185185203E-2"/>
          <c:w val="0.91402616952292703"/>
          <c:h val="0.866924273354719"/>
        </c:manualLayout>
      </c:layout>
      <c:lineChart>
        <c:grouping val="standard"/>
        <c:varyColors val="0"/>
        <c:ser>
          <c:idx val="1"/>
          <c:order val="0"/>
          <c:tx>
            <c:strRef>
              <c:f>Sheet1!$L$192</c:f>
              <c:strCache>
                <c:ptCount val="1"/>
                <c:pt idx="0">
                  <c:v>BLS</c:v>
                </c:pt>
              </c:strCache>
            </c:strRef>
          </c:tx>
          <c:spPr>
            <a:ln>
              <a:solidFill>
                <a:schemeClr val="tx2"/>
              </a:solidFill>
            </a:ln>
          </c:spPr>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Sheet1!$F$62:$F$186</c:f>
              <c:numCache>
                <c:formatCode>0</c:formatCode>
                <c:ptCount val="125"/>
                <c:pt idx="1">
                  <c:v>71.562067243008642</c:v>
                </c:pt>
                <c:pt idx="2">
                  <c:v>-23.299320210004229</c:v>
                </c:pt>
                <c:pt idx="3">
                  <c:v>-13.856043855004829</c:v>
                </c:pt>
                <c:pt idx="4">
                  <c:v>134.805435391012</c:v>
                </c:pt>
                <c:pt idx="5">
                  <c:v>46.73468929498631</c:v>
                </c:pt>
                <c:pt idx="6">
                  <c:v>-12.120980960986341</c:v>
                </c:pt>
                <c:pt idx="7">
                  <c:v>5.7307352639909368</c:v>
                </c:pt>
                <c:pt idx="8">
                  <c:v>-45.98881066199101</c:v>
                </c:pt>
                <c:pt idx="9">
                  <c:v>92.06051752899657</c:v>
                </c:pt>
                <c:pt idx="10">
                  <c:v>-20.76105993600504</c:v>
                </c:pt>
                <c:pt idx="11">
                  <c:v>-150.21584014699329</c:v>
                </c:pt>
                <c:pt idx="12">
                  <c:v>-66.12640605600609</c:v>
                </c:pt>
                <c:pt idx="13">
                  <c:v>112.0862512790045</c:v>
                </c:pt>
                <c:pt idx="14">
                  <c:v>-82.348487141003716</c:v>
                </c:pt>
                <c:pt idx="15">
                  <c:v>57.87988599500386</c:v>
                </c:pt>
                <c:pt idx="16">
                  <c:v>-96.9069391140074</c:v>
                </c:pt>
                <c:pt idx="17">
                  <c:v>51.396187905003899</c:v>
                </c:pt>
                <c:pt idx="18">
                  <c:v>-8.8500694969989109</c:v>
                </c:pt>
                <c:pt idx="19">
                  <c:v>73.145008583000163</c:v>
                </c:pt>
                <c:pt idx="20">
                  <c:v>-87.329424477007706</c:v>
                </c:pt>
                <c:pt idx="21">
                  <c:v>-71.20271170399792</c:v>
                </c:pt>
                <c:pt idx="22">
                  <c:v>25.803265296999601</c:v>
                </c:pt>
                <c:pt idx="23">
                  <c:v>-61.620062802991008</c:v>
                </c:pt>
                <c:pt idx="24">
                  <c:v>17.81750294099038</c:v>
                </c:pt>
                <c:pt idx="25">
                  <c:v>82.825019135008915</c:v>
                </c:pt>
                <c:pt idx="26">
                  <c:v>17.042337738996139</c:v>
                </c:pt>
                <c:pt idx="27">
                  <c:v>16.630243159001111</c:v>
                </c:pt>
                <c:pt idx="28">
                  <c:v>10.874293733999369</c:v>
                </c:pt>
                <c:pt idx="29">
                  <c:v>-69.051820289998432</c:v>
                </c:pt>
                <c:pt idx="30">
                  <c:v>-36.699952415001462</c:v>
                </c:pt>
                <c:pt idx="31">
                  <c:v>-44.248066546002519</c:v>
                </c:pt>
                <c:pt idx="32">
                  <c:v>54.32240720000118</c:v>
                </c:pt>
                <c:pt idx="33">
                  <c:v>72.437590257002725</c:v>
                </c:pt>
                <c:pt idx="34">
                  <c:v>150.42910565200151</c:v>
                </c:pt>
                <c:pt idx="35">
                  <c:v>-57.882936506997801</c:v>
                </c:pt>
                <c:pt idx="36">
                  <c:v>44.063651435993961</c:v>
                </c:pt>
                <c:pt idx="37">
                  <c:v>-181.18735093799481</c:v>
                </c:pt>
                <c:pt idx="38">
                  <c:v>40.312835257995182</c:v>
                </c:pt>
                <c:pt idx="39">
                  <c:v>174.8967674809974</c:v>
                </c:pt>
                <c:pt idx="40">
                  <c:v>-220.2712721720018</c:v>
                </c:pt>
                <c:pt idx="41">
                  <c:v>46.399515735000023</c:v>
                </c:pt>
                <c:pt idx="42">
                  <c:v>-29.75564088000101</c:v>
                </c:pt>
                <c:pt idx="43">
                  <c:v>14.49076752600376</c:v>
                </c:pt>
                <c:pt idx="44">
                  <c:v>-25.868529461993599</c:v>
                </c:pt>
                <c:pt idx="45">
                  <c:v>159.04310648998941</c:v>
                </c:pt>
                <c:pt idx="46">
                  <c:v>-145.75187583098889</c:v>
                </c:pt>
                <c:pt idx="47">
                  <c:v>131.24572253398949</c:v>
                </c:pt>
                <c:pt idx="48">
                  <c:v>-67.112918409999111</c:v>
                </c:pt>
                <c:pt idx="49">
                  <c:v>65.990402927011004</c:v>
                </c:pt>
                <c:pt idx="50">
                  <c:v>-103.3060459380067</c:v>
                </c:pt>
                <c:pt idx="51">
                  <c:v>-86.139869395003174</c:v>
                </c:pt>
                <c:pt idx="52">
                  <c:v>84.891220723002334</c:v>
                </c:pt>
                <c:pt idx="53">
                  <c:v>-21.432474872999592</c:v>
                </c:pt>
                <c:pt idx="54">
                  <c:v>-2.7820760369941131</c:v>
                </c:pt>
                <c:pt idx="55">
                  <c:v>-19.607765174005181</c:v>
                </c:pt>
                <c:pt idx="56">
                  <c:v>-25.674294644006299</c:v>
                </c:pt>
                <c:pt idx="57">
                  <c:v>-53.104333990995649</c:v>
                </c:pt>
                <c:pt idx="58">
                  <c:v>37.820019134000169</c:v>
                </c:pt>
                <c:pt idx="59">
                  <c:v>-22.52101747499546</c:v>
                </c:pt>
                <c:pt idx="60">
                  <c:v>146.80985148499889</c:v>
                </c:pt>
                <c:pt idx="61">
                  <c:v>-72.605873513995903</c:v>
                </c:pt>
                <c:pt idx="62">
                  <c:v>34.346613760993932</c:v>
                </c:pt>
                <c:pt idx="63">
                  <c:v>-123.4847450210073</c:v>
                </c:pt>
                <c:pt idx="64">
                  <c:v>111.0668191940058</c:v>
                </c:pt>
                <c:pt idx="65">
                  <c:v>-29.861062209995001</c:v>
                </c:pt>
                <c:pt idx="66">
                  <c:v>2.35464096099895</c:v>
                </c:pt>
                <c:pt idx="67">
                  <c:v>60.89540265899268</c:v>
                </c:pt>
                <c:pt idx="68">
                  <c:v>64.371746657008771</c:v>
                </c:pt>
                <c:pt idx="69">
                  <c:v>-57.723447445998318</c:v>
                </c:pt>
                <c:pt idx="70">
                  <c:v>87.922612112000934</c:v>
                </c:pt>
                <c:pt idx="71">
                  <c:v>-26.83362929199939</c:v>
                </c:pt>
                <c:pt idx="72">
                  <c:v>-104.5038024850073</c:v>
                </c:pt>
                <c:pt idx="73">
                  <c:v>64.873922090002452</c:v>
                </c:pt>
                <c:pt idx="74">
                  <c:v>-49.078457219002303</c:v>
                </c:pt>
                <c:pt idx="75">
                  <c:v>100.49403775000251</c:v>
                </c:pt>
                <c:pt idx="76">
                  <c:v>0.65228923699760299</c:v>
                </c:pt>
                <c:pt idx="77">
                  <c:v>8.5160549830034142</c:v>
                </c:pt>
                <c:pt idx="78">
                  <c:v>6.7296616459934731</c:v>
                </c:pt>
                <c:pt idx="79">
                  <c:v>-1.575505757995415</c:v>
                </c:pt>
                <c:pt idx="80">
                  <c:v>-10.23776430700673</c:v>
                </c:pt>
                <c:pt idx="81">
                  <c:v>25.3914678900037</c:v>
                </c:pt>
                <c:pt idx="82">
                  <c:v>42.810937633999863</c:v>
                </c:pt>
                <c:pt idx="83">
                  <c:v>-88.65043306699954</c:v>
                </c:pt>
                <c:pt idx="84">
                  <c:v>-21.578888538002499</c:v>
                </c:pt>
                <c:pt idx="85">
                  <c:v>-40.744666958999012</c:v>
                </c:pt>
                <c:pt idx="86">
                  <c:v>-21.807190510997319</c:v>
                </c:pt>
                <c:pt idx="87">
                  <c:v>-74.807355105003808</c:v>
                </c:pt>
                <c:pt idx="88">
                  <c:v>-55.862178826995653</c:v>
                </c:pt>
                <c:pt idx="89">
                  <c:v>22.86181194700475</c:v>
                </c:pt>
                <c:pt idx="90">
                  <c:v>94.003818551995209</c:v>
                </c:pt>
                <c:pt idx="91">
                  <c:v>-55.401672377003713</c:v>
                </c:pt>
                <c:pt idx="92">
                  <c:v>51.679919406000408</c:v>
                </c:pt>
                <c:pt idx="93">
                  <c:v>-14.658237620998991</c:v>
                </c:pt>
                <c:pt idx="94">
                  <c:v>-69.14753292700334</c:v>
                </c:pt>
                <c:pt idx="95">
                  <c:v>133.1671548040031</c:v>
                </c:pt>
                <c:pt idx="96">
                  <c:v>-21.73260207800195</c:v>
                </c:pt>
                <c:pt idx="97">
                  <c:v>50.696099615001003</c:v>
                </c:pt>
                <c:pt idx="98">
                  <c:v>-60.799225388997002</c:v>
                </c:pt>
                <c:pt idx="99">
                  <c:v>-28.386770381999671</c:v>
                </c:pt>
                <c:pt idx="100">
                  <c:v>52.142535552004119</c:v>
                </c:pt>
                <c:pt idx="101">
                  <c:v>9.6135568789904937</c:v>
                </c:pt>
                <c:pt idx="102">
                  <c:v>-22.69479122699704</c:v>
                </c:pt>
                <c:pt idx="103">
                  <c:v>-9.5296225499914726</c:v>
                </c:pt>
                <c:pt idx="104">
                  <c:v>-28.222785638005011</c:v>
                </c:pt>
                <c:pt idx="105">
                  <c:v>38.511927119994652</c:v>
                </c:pt>
                <c:pt idx="106">
                  <c:v>-55.323557556999731</c:v>
                </c:pt>
                <c:pt idx="107">
                  <c:v>-3.4161860479944148</c:v>
                </c:pt>
                <c:pt idx="108">
                  <c:v>-6.3276321989978896</c:v>
                </c:pt>
                <c:pt idx="109">
                  <c:v>-40.759942660006352</c:v>
                </c:pt>
                <c:pt idx="110">
                  <c:v>94.393268710002303</c:v>
                </c:pt>
                <c:pt idx="111">
                  <c:v>-50.049015115000657</c:v>
                </c:pt>
                <c:pt idx="112">
                  <c:v>-64.012395365003613</c:v>
                </c:pt>
                <c:pt idx="113">
                  <c:v>81.185217934005777</c:v>
                </c:pt>
                <c:pt idx="114">
                  <c:v>-86.999652368001975</c:v>
                </c:pt>
                <c:pt idx="115">
                  <c:v>78.239180106000276</c:v>
                </c:pt>
                <c:pt idx="116">
                  <c:v>8.7545966900070198</c:v>
                </c:pt>
                <c:pt idx="117">
                  <c:v>-126.1282945290004</c:v>
                </c:pt>
                <c:pt idx="118">
                  <c:v>-86.226178645010805</c:v>
                </c:pt>
                <c:pt idx="119">
                  <c:v>28.045017604003078</c:v>
                </c:pt>
                <c:pt idx="120">
                  <c:v>37.886641097997199</c:v>
                </c:pt>
                <c:pt idx="121">
                  <c:v>-14.506491185995401</c:v>
                </c:pt>
                <c:pt idx="122">
                  <c:v>34.02571427100338</c:v>
                </c:pt>
                <c:pt idx="123">
                  <c:v>35.793611665998469</c:v>
                </c:pt>
                <c:pt idx="124">
                  <c:v>148.18189530099329</c:v>
                </c:pt>
              </c:numCache>
            </c:numRef>
          </c:val>
          <c:smooth val="0"/>
        </c:ser>
        <c:dLbls>
          <c:showLegendKey val="0"/>
          <c:showVal val="0"/>
          <c:showCatName val="0"/>
          <c:showSerName val="0"/>
          <c:showPercent val="0"/>
          <c:showBubbleSize val="0"/>
        </c:dLbls>
        <c:smooth val="0"/>
        <c:axId val="407651800"/>
        <c:axId val="407652192"/>
      </c:lineChart>
      <c:dateAx>
        <c:axId val="407651800"/>
        <c:scaling>
          <c:orientation val="minMax"/>
        </c:scaling>
        <c:delete val="0"/>
        <c:axPos val="b"/>
        <c:numFmt formatCode="[$-409]mmm\-yy;@" sourceLinked="0"/>
        <c:majorTickMark val="out"/>
        <c:minorTickMark val="none"/>
        <c:tickLblPos val="low"/>
        <c:spPr>
          <a:ln>
            <a:solidFill>
              <a:schemeClr val="tx1"/>
            </a:solidFill>
          </a:ln>
        </c:spPr>
        <c:crossAx val="407652192"/>
        <c:crosses val="autoZero"/>
        <c:auto val="1"/>
        <c:lblOffset val="100"/>
        <c:baseTimeUnit val="months"/>
        <c:majorUnit val="12"/>
        <c:majorTimeUnit val="months"/>
      </c:dateAx>
      <c:valAx>
        <c:axId val="407652192"/>
        <c:scaling>
          <c:orientation val="minMax"/>
        </c:scaling>
        <c:delete val="0"/>
        <c:axPos val="l"/>
        <c:numFmt formatCode="0" sourceLinked="1"/>
        <c:majorTickMark val="out"/>
        <c:minorTickMark val="none"/>
        <c:tickLblPos val="nextTo"/>
        <c:spPr>
          <a:ln>
            <a:solidFill>
              <a:schemeClr val="tx1"/>
            </a:solidFill>
          </a:ln>
        </c:spPr>
        <c:crossAx val="407651800"/>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65535741855797E-2"/>
          <c:y val="8.6498496198613398E-2"/>
          <c:w val="0.91402616952292703"/>
          <c:h val="0.82893029328780699"/>
        </c:manualLayout>
      </c:layout>
      <c:lineChart>
        <c:grouping val="standard"/>
        <c:varyColors val="0"/>
        <c:ser>
          <c:idx val="0"/>
          <c:order val="0"/>
          <c:tx>
            <c:strRef>
              <c:f>Sheet1!$L$191</c:f>
              <c:strCache>
                <c:ptCount val="1"/>
                <c:pt idx="0">
                  <c:v>ADP</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Sheet1!$D$62:$D$186</c:f>
              <c:numCache>
                <c:formatCode>0</c:formatCode>
                <c:ptCount val="125"/>
                <c:pt idx="0">
                  <c:v>250.88870056199079</c:v>
                </c:pt>
                <c:pt idx="1">
                  <c:v>356.56206724300858</c:v>
                </c:pt>
                <c:pt idx="2">
                  <c:v>232.7006797899958</c:v>
                </c:pt>
                <c:pt idx="3">
                  <c:v>153.1439561449952</c:v>
                </c:pt>
                <c:pt idx="4">
                  <c:v>150.805435391012</c:v>
                </c:pt>
                <c:pt idx="5">
                  <c:v>132.73468929498631</c:v>
                </c:pt>
                <c:pt idx="6">
                  <c:v>143.87901903901371</c:v>
                </c:pt>
                <c:pt idx="7">
                  <c:v>148.73073526399091</c:v>
                </c:pt>
                <c:pt idx="8">
                  <c:v>41.011189338008997</c:v>
                </c:pt>
                <c:pt idx="9">
                  <c:v>110.0605175289966</c:v>
                </c:pt>
                <c:pt idx="10">
                  <c:v>172.23894006399499</c:v>
                </c:pt>
                <c:pt idx="11">
                  <c:v>15.78415985300671</c:v>
                </c:pt>
                <c:pt idx="12">
                  <c:v>166.873593943994</c:v>
                </c:pt>
                <c:pt idx="13">
                  <c:v>166.0862512790045</c:v>
                </c:pt>
                <c:pt idx="14">
                  <c:v>88.651512858996185</c:v>
                </c:pt>
                <c:pt idx="15">
                  <c:v>110.8798859950039</c:v>
                </c:pt>
                <c:pt idx="16">
                  <c:v>28.0930608859926</c:v>
                </c:pt>
                <c:pt idx="17">
                  <c:v>115.3961879050039</c:v>
                </c:pt>
                <c:pt idx="18">
                  <c:v>-5.8500694969989127</c:v>
                </c:pt>
                <c:pt idx="19">
                  <c:v>-5.8549914169998356</c:v>
                </c:pt>
                <c:pt idx="20">
                  <c:v>-52.329424477007613</c:v>
                </c:pt>
                <c:pt idx="21">
                  <c:v>-4.2027117039979203</c:v>
                </c:pt>
                <c:pt idx="22">
                  <c:v>103.8032652969996</c:v>
                </c:pt>
                <c:pt idx="23">
                  <c:v>-6.6200628029910149</c:v>
                </c:pt>
                <c:pt idx="24">
                  <c:v>24.81750294099038</c:v>
                </c:pt>
                <c:pt idx="25">
                  <c:v>-32.174980864991078</c:v>
                </c:pt>
                <c:pt idx="26">
                  <c:v>-86.957662261003904</c:v>
                </c:pt>
                <c:pt idx="27">
                  <c:v>-200.369756840999</c:v>
                </c:pt>
                <c:pt idx="28">
                  <c:v>-207.12570626600061</c:v>
                </c:pt>
                <c:pt idx="29">
                  <c:v>-268.05182028999837</c:v>
                </c:pt>
                <c:pt idx="30">
                  <c:v>-296.69995241500152</c:v>
                </c:pt>
                <c:pt idx="31">
                  <c:v>-309.24806654600252</c:v>
                </c:pt>
                <c:pt idx="32">
                  <c:v>-367.67759279999882</c:v>
                </c:pt>
                <c:pt idx="33">
                  <c:v>-412.56240974299692</c:v>
                </c:pt>
                <c:pt idx="34">
                  <c:v>-629.57089434799855</c:v>
                </c:pt>
                <c:pt idx="35">
                  <c:v>-748.88293650699768</c:v>
                </c:pt>
                <c:pt idx="36">
                  <c:v>-769.93634856400604</c:v>
                </c:pt>
                <c:pt idx="37">
                  <c:v>-881.18735093799467</c:v>
                </c:pt>
                <c:pt idx="38">
                  <c:v>-766.68716474200437</c:v>
                </c:pt>
                <c:pt idx="39">
                  <c:v>-628.10323251900297</c:v>
                </c:pt>
                <c:pt idx="40">
                  <c:v>-511.27127217200177</c:v>
                </c:pt>
                <c:pt idx="41">
                  <c:v>-382.60048426499998</c:v>
                </c:pt>
                <c:pt idx="42">
                  <c:v>-303.75564088000101</c:v>
                </c:pt>
                <c:pt idx="43">
                  <c:v>-213.50923247399621</c:v>
                </c:pt>
                <c:pt idx="44">
                  <c:v>-158.8685294619936</c:v>
                </c:pt>
                <c:pt idx="45">
                  <c:v>-113.9568935100106</c:v>
                </c:pt>
                <c:pt idx="46">
                  <c:v>-161.75187583098889</c:v>
                </c:pt>
                <c:pt idx="47">
                  <c:v>-96.754277466010535</c:v>
                </c:pt>
                <c:pt idx="48">
                  <c:v>-48.112918409999111</c:v>
                </c:pt>
                <c:pt idx="49">
                  <c:v>11.99040292701102</c:v>
                </c:pt>
                <c:pt idx="50">
                  <c:v>17.693954061993281</c:v>
                </c:pt>
                <c:pt idx="51">
                  <c:v>105.8601306049968</c:v>
                </c:pt>
                <c:pt idx="52">
                  <c:v>179.89122072300231</c:v>
                </c:pt>
                <c:pt idx="53">
                  <c:v>101.56752512700039</c:v>
                </c:pt>
                <c:pt idx="54">
                  <c:v>98.217923963005902</c:v>
                </c:pt>
                <c:pt idx="55">
                  <c:v>95.392234825994805</c:v>
                </c:pt>
                <c:pt idx="56">
                  <c:v>95.325705355993534</c:v>
                </c:pt>
                <c:pt idx="57">
                  <c:v>153.89566600900429</c:v>
                </c:pt>
                <c:pt idx="58">
                  <c:v>170.8200191340002</c:v>
                </c:pt>
                <c:pt idx="59">
                  <c:v>86.47898252500444</c:v>
                </c:pt>
                <c:pt idx="60">
                  <c:v>196.80985148499889</c:v>
                </c:pt>
                <c:pt idx="61">
                  <c:v>158.3941264860041</c:v>
                </c:pt>
                <c:pt idx="62">
                  <c:v>282.34661376099388</c:v>
                </c:pt>
                <c:pt idx="63">
                  <c:v>230.51525497899269</c:v>
                </c:pt>
                <c:pt idx="64">
                  <c:v>239.0668191940058</c:v>
                </c:pt>
                <c:pt idx="65">
                  <c:v>170.138937790005</c:v>
                </c:pt>
                <c:pt idx="66">
                  <c:v>187.35464096099901</c:v>
                </c:pt>
                <c:pt idx="67">
                  <c:v>199.89540265899271</c:v>
                </c:pt>
                <c:pt idx="68">
                  <c:v>344.37174665700883</c:v>
                </c:pt>
                <c:pt idx="69">
                  <c:v>129.27655255400171</c:v>
                </c:pt>
                <c:pt idx="70">
                  <c:v>260.92261211200088</c:v>
                </c:pt>
                <c:pt idx="71">
                  <c:v>197.16637070800061</c:v>
                </c:pt>
                <c:pt idx="72">
                  <c:v>242.4961975149927</c:v>
                </c:pt>
                <c:pt idx="73">
                  <c:v>325.87392209000251</c:v>
                </c:pt>
                <c:pt idx="74">
                  <c:v>187.9215427809977</c:v>
                </c:pt>
                <c:pt idx="75">
                  <c:v>190.49403775000249</c:v>
                </c:pt>
                <c:pt idx="76">
                  <c:v>130.6522892369976</c:v>
                </c:pt>
                <c:pt idx="77">
                  <c:v>80.5160549830034</c:v>
                </c:pt>
                <c:pt idx="78">
                  <c:v>166.7296616459935</c:v>
                </c:pt>
                <c:pt idx="79">
                  <c:v>172.42449424200461</c:v>
                </c:pt>
                <c:pt idx="80">
                  <c:v>169.7622356929933</c:v>
                </c:pt>
                <c:pt idx="81">
                  <c:v>189.3914678900037</c:v>
                </c:pt>
                <c:pt idx="82">
                  <c:v>213.810937634</c:v>
                </c:pt>
                <c:pt idx="83">
                  <c:v>144.34956693300049</c:v>
                </c:pt>
                <c:pt idx="84">
                  <c:v>181.4211114619975</c:v>
                </c:pt>
                <c:pt idx="85">
                  <c:v>256.25533304100031</c:v>
                </c:pt>
                <c:pt idx="86">
                  <c:v>128.19280948900271</c:v>
                </c:pt>
                <c:pt idx="87">
                  <c:v>118.19264489499621</c:v>
                </c:pt>
                <c:pt idx="88">
                  <c:v>169.13782117300431</c:v>
                </c:pt>
                <c:pt idx="89">
                  <c:v>195.8618119470047</c:v>
                </c:pt>
                <c:pt idx="90">
                  <c:v>256.00381855199521</c:v>
                </c:pt>
                <c:pt idx="91">
                  <c:v>186.59832762299629</c:v>
                </c:pt>
                <c:pt idx="92">
                  <c:v>230.67991940600041</c:v>
                </c:pt>
                <c:pt idx="93">
                  <c:v>188.34176237900101</c:v>
                </c:pt>
                <c:pt idx="94">
                  <c:v>210.8524670729966</c:v>
                </c:pt>
                <c:pt idx="95">
                  <c:v>204.1671548040031</c:v>
                </c:pt>
                <c:pt idx="96">
                  <c:v>175.26739792199811</c:v>
                </c:pt>
                <c:pt idx="97">
                  <c:v>208.696099615001</c:v>
                </c:pt>
                <c:pt idx="98">
                  <c:v>200.200774611003</c:v>
                </c:pt>
                <c:pt idx="99">
                  <c:v>253.6132296180003</c:v>
                </c:pt>
                <c:pt idx="100">
                  <c:v>267.14253555200412</c:v>
                </c:pt>
                <c:pt idx="101">
                  <c:v>276.61355687899021</c:v>
                </c:pt>
                <c:pt idx="102">
                  <c:v>221.30520877300299</c:v>
                </c:pt>
                <c:pt idx="103">
                  <c:v>221.4703774500085</c:v>
                </c:pt>
                <c:pt idx="104">
                  <c:v>208.77721436199499</c:v>
                </c:pt>
                <c:pt idx="105">
                  <c:v>228.51192711999471</c:v>
                </c:pt>
                <c:pt idx="106">
                  <c:v>268.67644244300033</c:v>
                </c:pt>
                <c:pt idx="107">
                  <c:v>275.5838139520049</c:v>
                </c:pt>
                <c:pt idx="108">
                  <c:v>207.67236780100211</c:v>
                </c:pt>
                <c:pt idx="109">
                  <c:v>211.24005733999371</c:v>
                </c:pt>
                <c:pt idx="110">
                  <c:v>184.3932687100023</c:v>
                </c:pt>
                <c:pt idx="111">
                  <c:v>190.95098488499929</c:v>
                </c:pt>
                <c:pt idx="112">
                  <c:v>191.98760463499639</c:v>
                </c:pt>
                <c:pt idx="113">
                  <c:v>307.18521793400578</c:v>
                </c:pt>
                <c:pt idx="114">
                  <c:v>158.00034763199801</c:v>
                </c:pt>
                <c:pt idx="115">
                  <c:v>201.2391801060003</c:v>
                </c:pt>
                <c:pt idx="116">
                  <c:v>170.75459669000699</c:v>
                </c:pt>
                <c:pt idx="117">
                  <c:v>177.87170547099959</c:v>
                </c:pt>
                <c:pt idx="118">
                  <c:v>192.7738213549892</c:v>
                </c:pt>
                <c:pt idx="119">
                  <c:v>287.04501760400308</c:v>
                </c:pt>
                <c:pt idx="120">
                  <c:v>192.8866410979972</c:v>
                </c:pt>
                <c:pt idx="121">
                  <c:v>207.4935088140046</c:v>
                </c:pt>
                <c:pt idx="122">
                  <c:v>201.02571427100341</c:v>
                </c:pt>
                <c:pt idx="123">
                  <c:v>165.7936116659985</c:v>
                </c:pt>
                <c:pt idx="124">
                  <c:v>173.18189530099329</c:v>
                </c:pt>
              </c:numCache>
            </c:numRef>
          </c:val>
          <c:smooth val="0"/>
        </c:ser>
        <c:ser>
          <c:idx val="1"/>
          <c:order val="1"/>
          <c:tx>
            <c:strRef>
              <c:f>Sheet1!$L$192</c:f>
              <c:strCache>
                <c:ptCount val="1"/>
                <c:pt idx="0">
                  <c:v>BLS</c:v>
                </c:pt>
              </c:strCache>
            </c:strRef>
          </c:tx>
          <c:marker>
            <c:symbol val="none"/>
          </c:marker>
          <c:cat>
            <c:numRef>
              <c:f>Sheet1!$B$62:$B$186</c:f>
              <c:numCache>
                <c:formatCode>m/d/yy</c:formatCode>
                <c:ptCount val="125"/>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40969</c:v>
                </c:pt>
                <c:pt idx="75">
                  <c:v>41000</c:v>
                </c:pt>
                <c:pt idx="76">
                  <c:v>41030</c:v>
                </c:pt>
                <c:pt idx="77">
                  <c:v>41061</c:v>
                </c:pt>
                <c:pt idx="78">
                  <c:v>41091</c:v>
                </c:pt>
                <c:pt idx="79">
                  <c:v>41122</c:v>
                </c:pt>
                <c:pt idx="80">
                  <c:v>41153</c:v>
                </c:pt>
                <c:pt idx="81">
                  <c:v>41183</c:v>
                </c:pt>
                <c:pt idx="82">
                  <c:v>41214</c:v>
                </c:pt>
                <c:pt idx="83">
                  <c:v>41244</c:v>
                </c:pt>
                <c:pt idx="84">
                  <c:v>41275</c:v>
                </c:pt>
                <c:pt idx="85">
                  <c:v>41306</c:v>
                </c:pt>
                <c:pt idx="86">
                  <c:v>41334</c:v>
                </c:pt>
                <c:pt idx="87">
                  <c:v>41365</c:v>
                </c:pt>
                <c:pt idx="88">
                  <c:v>41395</c:v>
                </c:pt>
                <c:pt idx="89">
                  <c:v>41426</c:v>
                </c:pt>
                <c:pt idx="90">
                  <c:v>41456</c:v>
                </c:pt>
                <c:pt idx="91">
                  <c:v>41487</c:v>
                </c:pt>
                <c:pt idx="92">
                  <c:v>41518</c:v>
                </c:pt>
                <c:pt idx="93">
                  <c:v>41548</c:v>
                </c:pt>
                <c:pt idx="94">
                  <c:v>41579</c:v>
                </c:pt>
                <c:pt idx="95">
                  <c:v>41609</c:v>
                </c:pt>
                <c:pt idx="96">
                  <c:v>41640</c:v>
                </c:pt>
                <c:pt idx="97">
                  <c:v>41671</c:v>
                </c:pt>
                <c:pt idx="98">
                  <c:v>41699</c:v>
                </c:pt>
                <c:pt idx="99">
                  <c:v>41730</c:v>
                </c:pt>
                <c:pt idx="100">
                  <c:v>41760</c:v>
                </c:pt>
                <c:pt idx="101">
                  <c:v>41791</c:v>
                </c:pt>
                <c:pt idx="102">
                  <c:v>41821</c:v>
                </c:pt>
                <c:pt idx="103">
                  <c:v>41852</c:v>
                </c:pt>
                <c:pt idx="104">
                  <c:v>41883</c:v>
                </c:pt>
                <c:pt idx="105">
                  <c:v>41913</c:v>
                </c:pt>
                <c:pt idx="106">
                  <c:v>41944</c:v>
                </c:pt>
                <c:pt idx="107">
                  <c:v>41974</c:v>
                </c:pt>
                <c:pt idx="108">
                  <c:v>42005</c:v>
                </c:pt>
                <c:pt idx="109">
                  <c:v>42036</c:v>
                </c:pt>
                <c:pt idx="110">
                  <c:v>42064</c:v>
                </c:pt>
                <c:pt idx="111">
                  <c:v>42095</c:v>
                </c:pt>
                <c:pt idx="112">
                  <c:v>42125</c:v>
                </c:pt>
                <c:pt idx="113">
                  <c:v>42156</c:v>
                </c:pt>
                <c:pt idx="114">
                  <c:v>42186</c:v>
                </c:pt>
                <c:pt idx="115">
                  <c:v>42217</c:v>
                </c:pt>
                <c:pt idx="116">
                  <c:v>42248</c:v>
                </c:pt>
                <c:pt idx="117">
                  <c:v>42278</c:v>
                </c:pt>
                <c:pt idx="118">
                  <c:v>42309</c:v>
                </c:pt>
                <c:pt idx="119">
                  <c:v>42339</c:v>
                </c:pt>
                <c:pt idx="120">
                  <c:v>42370</c:v>
                </c:pt>
                <c:pt idx="121">
                  <c:v>42401</c:v>
                </c:pt>
                <c:pt idx="122">
                  <c:v>42430</c:v>
                </c:pt>
                <c:pt idx="123">
                  <c:v>42461</c:v>
                </c:pt>
                <c:pt idx="124">
                  <c:v>42491</c:v>
                </c:pt>
              </c:numCache>
            </c:numRef>
          </c:cat>
          <c:val>
            <c:numRef>
              <c:f>Sheet1!$E$62:$E$186</c:f>
              <c:numCache>
                <c:formatCode>General</c:formatCode>
                <c:ptCount val="125"/>
                <c:pt idx="1">
                  <c:v>285</c:v>
                </c:pt>
                <c:pt idx="2">
                  <c:v>256</c:v>
                </c:pt>
                <c:pt idx="3">
                  <c:v>167</c:v>
                </c:pt>
                <c:pt idx="4">
                  <c:v>16</c:v>
                </c:pt>
                <c:pt idx="5">
                  <c:v>86</c:v>
                </c:pt>
                <c:pt idx="6">
                  <c:v>156</c:v>
                </c:pt>
                <c:pt idx="7">
                  <c:v>143</c:v>
                </c:pt>
                <c:pt idx="8">
                  <c:v>87</c:v>
                </c:pt>
                <c:pt idx="9">
                  <c:v>18</c:v>
                </c:pt>
                <c:pt idx="10">
                  <c:v>193</c:v>
                </c:pt>
                <c:pt idx="11">
                  <c:v>166</c:v>
                </c:pt>
                <c:pt idx="12">
                  <c:v>233</c:v>
                </c:pt>
                <c:pt idx="13">
                  <c:v>54</c:v>
                </c:pt>
                <c:pt idx="14">
                  <c:v>171</c:v>
                </c:pt>
                <c:pt idx="15">
                  <c:v>53</c:v>
                </c:pt>
                <c:pt idx="16">
                  <c:v>125</c:v>
                </c:pt>
                <c:pt idx="17">
                  <c:v>64</c:v>
                </c:pt>
                <c:pt idx="18">
                  <c:v>3</c:v>
                </c:pt>
                <c:pt idx="19">
                  <c:v>-79</c:v>
                </c:pt>
                <c:pt idx="20">
                  <c:v>35</c:v>
                </c:pt>
                <c:pt idx="21">
                  <c:v>67</c:v>
                </c:pt>
                <c:pt idx="22">
                  <c:v>78</c:v>
                </c:pt>
                <c:pt idx="23">
                  <c:v>55</c:v>
                </c:pt>
                <c:pt idx="24">
                  <c:v>7</c:v>
                </c:pt>
                <c:pt idx="25">
                  <c:v>-115</c:v>
                </c:pt>
                <c:pt idx="26">
                  <c:v>-104</c:v>
                </c:pt>
                <c:pt idx="27">
                  <c:v>-217</c:v>
                </c:pt>
                <c:pt idx="28">
                  <c:v>-218</c:v>
                </c:pt>
                <c:pt idx="29">
                  <c:v>-199</c:v>
                </c:pt>
                <c:pt idx="30">
                  <c:v>-260</c:v>
                </c:pt>
                <c:pt idx="31">
                  <c:v>-265</c:v>
                </c:pt>
                <c:pt idx="32">
                  <c:v>-422</c:v>
                </c:pt>
                <c:pt idx="33">
                  <c:v>-485</c:v>
                </c:pt>
                <c:pt idx="34">
                  <c:v>-780</c:v>
                </c:pt>
                <c:pt idx="35">
                  <c:v>-691</c:v>
                </c:pt>
                <c:pt idx="36">
                  <c:v>-814</c:v>
                </c:pt>
                <c:pt idx="37">
                  <c:v>-700</c:v>
                </c:pt>
                <c:pt idx="38">
                  <c:v>-807</c:v>
                </c:pt>
                <c:pt idx="39">
                  <c:v>-803</c:v>
                </c:pt>
                <c:pt idx="40">
                  <c:v>-291</c:v>
                </c:pt>
                <c:pt idx="41">
                  <c:v>-429</c:v>
                </c:pt>
                <c:pt idx="42">
                  <c:v>-274</c:v>
                </c:pt>
                <c:pt idx="43">
                  <c:v>-228</c:v>
                </c:pt>
                <c:pt idx="44">
                  <c:v>-133</c:v>
                </c:pt>
                <c:pt idx="45">
                  <c:v>-273</c:v>
                </c:pt>
                <c:pt idx="46">
                  <c:v>-16</c:v>
                </c:pt>
                <c:pt idx="47">
                  <c:v>-228</c:v>
                </c:pt>
                <c:pt idx="48">
                  <c:v>19</c:v>
                </c:pt>
                <c:pt idx="49">
                  <c:v>-54</c:v>
                </c:pt>
                <c:pt idx="50">
                  <c:v>121</c:v>
                </c:pt>
                <c:pt idx="51">
                  <c:v>192</c:v>
                </c:pt>
                <c:pt idx="52">
                  <c:v>95</c:v>
                </c:pt>
                <c:pt idx="53">
                  <c:v>123</c:v>
                </c:pt>
                <c:pt idx="54">
                  <c:v>101</c:v>
                </c:pt>
                <c:pt idx="55">
                  <c:v>115</c:v>
                </c:pt>
                <c:pt idx="56">
                  <c:v>121</c:v>
                </c:pt>
                <c:pt idx="57">
                  <c:v>207</c:v>
                </c:pt>
                <c:pt idx="58">
                  <c:v>133</c:v>
                </c:pt>
                <c:pt idx="59">
                  <c:v>109</c:v>
                </c:pt>
                <c:pt idx="60">
                  <c:v>50</c:v>
                </c:pt>
                <c:pt idx="61">
                  <c:v>231</c:v>
                </c:pt>
                <c:pt idx="62">
                  <c:v>248</c:v>
                </c:pt>
                <c:pt idx="63">
                  <c:v>354</c:v>
                </c:pt>
                <c:pt idx="64">
                  <c:v>128</c:v>
                </c:pt>
                <c:pt idx="65">
                  <c:v>200</c:v>
                </c:pt>
                <c:pt idx="66">
                  <c:v>185</c:v>
                </c:pt>
                <c:pt idx="67">
                  <c:v>139</c:v>
                </c:pt>
                <c:pt idx="68">
                  <c:v>280</c:v>
                </c:pt>
                <c:pt idx="69">
                  <c:v>187</c:v>
                </c:pt>
                <c:pt idx="70">
                  <c:v>173</c:v>
                </c:pt>
                <c:pt idx="71">
                  <c:v>224</c:v>
                </c:pt>
                <c:pt idx="72">
                  <c:v>347</c:v>
                </c:pt>
                <c:pt idx="73">
                  <c:v>261</c:v>
                </c:pt>
                <c:pt idx="74">
                  <c:v>237</c:v>
                </c:pt>
                <c:pt idx="75">
                  <c:v>90</c:v>
                </c:pt>
                <c:pt idx="76">
                  <c:v>130</c:v>
                </c:pt>
                <c:pt idx="77">
                  <c:v>72</c:v>
                </c:pt>
                <c:pt idx="78">
                  <c:v>160</c:v>
                </c:pt>
                <c:pt idx="79">
                  <c:v>174</c:v>
                </c:pt>
                <c:pt idx="80">
                  <c:v>180</c:v>
                </c:pt>
                <c:pt idx="81">
                  <c:v>164</c:v>
                </c:pt>
                <c:pt idx="82">
                  <c:v>171</c:v>
                </c:pt>
                <c:pt idx="83">
                  <c:v>233</c:v>
                </c:pt>
                <c:pt idx="84">
                  <c:v>203</c:v>
                </c:pt>
                <c:pt idx="85">
                  <c:v>297</c:v>
                </c:pt>
                <c:pt idx="86">
                  <c:v>150</c:v>
                </c:pt>
                <c:pt idx="87">
                  <c:v>193</c:v>
                </c:pt>
                <c:pt idx="88">
                  <c:v>225</c:v>
                </c:pt>
                <c:pt idx="89">
                  <c:v>173</c:v>
                </c:pt>
                <c:pt idx="90">
                  <c:v>162</c:v>
                </c:pt>
                <c:pt idx="91">
                  <c:v>242</c:v>
                </c:pt>
                <c:pt idx="92">
                  <c:v>179</c:v>
                </c:pt>
                <c:pt idx="93">
                  <c:v>203</c:v>
                </c:pt>
                <c:pt idx="94">
                  <c:v>280</c:v>
                </c:pt>
                <c:pt idx="95">
                  <c:v>71</c:v>
                </c:pt>
                <c:pt idx="96">
                  <c:v>197</c:v>
                </c:pt>
                <c:pt idx="97">
                  <c:v>158</c:v>
                </c:pt>
                <c:pt idx="98">
                  <c:v>261</c:v>
                </c:pt>
                <c:pt idx="99">
                  <c:v>282</c:v>
                </c:pt>
                <c:pt idx="100">
                  <c:v>215</c:v>
                </c:pt>
                <c:pt idx="101">
                  <c:v>267</c:v>
                </c:pt>
                <c:pt idx="102">
                  <c:v>244</c:v>
                </c:pt>
                <c:pt idx="103">
                  <c:v>231</c:v>
                </c:pt>
                <c:pt idx="104">
                  <c:v>237</c:v>
                </c:pt>
                <c:pt idx="105">
                  <c:v>190</c:v>
                </c:pt>
                <c:pt idx="106">
                  <c:v>324</c:v>
                </c:pt>
                <c:pt idx="107">
                  <c:v>279</c:v>
                </c:pt>
                <c:pt idx="108">
                  <c:v>214</c:v>
                </c:pt>
                <c:pt idx="109">
                  <c:v>252</c:v>
                </c:pt>
                <c:pt idx="110">
                  <c:v>90</c:v>
                </c:pt>
                <c:pt idx="111">
                  <c:v>241</c:v>
                </c:pt>
                <c:pt idx="112">
                  <c:v>256</c:v>
                </c:pt>
                <c:pt idx="113">
                  <c:v>226</c:v>
                </c:pt>
                <c:pt idx="114">
                  <c:v>245</c:v>
                </c:pt>
                <c:pt idx="115">
                  <c:v>123</c:v>
                </c:pt>
                <c:pt idx="116">
                  <c:v>162</c:v>
                </c:pt>
                <c:pt idx="117">
                  <c:v>304</c:v>
                </c:pt>
                <c:pt idx="118">
                  <c:v>279</c:v>
                </c:pt>
                <c:pt idx="119">
                  <c:v>259</c:v>
                </c:pt>
                <c:pt idx="120">
                  <c:v>155</c:v>
                </c:pt>
                <c:pt idx="121">
                  <c:v>222</c:v>
                </c:pt>
                <c:pt idx="122">
                  <c:v>167</c:v>
                </c:pt>
                <c:pt idx="123">
                  <c:v>130</c:v>
                </c:pt>
                <c:pt idx="124">
                  <c:v>25</c:v>
                </c:pt>
              </c:numCache>
            </c:numRef>
          </c:val>
          <c:smooth val="0"/>
        </c:ser>
        <c:dLbls>
          <c:showLegendKey val="0"/>
          <c:showVal val="0"/>
          <c:showCatName val="0"/>
          <c:showSerName val="0"/>
          <c:showPercent val="0"/>
          <c:showBubbleSize val="0"/>
        </c:dLbls>
        <c:smooth val="0"/>
        <c:axId val="407710784"/>
        <c:axId val="407711176"/>
      </c:lineChart>
      <c:dateAx>
        <c:axId val="407710784"/>
        <c:scaling>
          <c:orientation val="minMax"/>
          <c:min val="40909"/>
        </c:scaling>
        <c:delete val="0"/>
        <c:axPos val="b"/>
        <c:numFmt formatCode="[$-409]mmm\-yy;@" sourceLinked="0"/>
        <c:majorTickMark val="out"/>
        <c:minorTickMark val="none"/>
        <c:tickLblPos val="low"/>
        <c:spPr>
          <a:ln>
            <a:solidFill>
              <a:schemeClr val="tx1"/>
            </a:solidFill>
          </a:ln>
        </c:spPr>
        <c:crossAx val="407711176"/>
        <c:crosses val="autoZero"/>
        <c:auto val="1"/>
        <c:lblOffset val="100"/>
        <c:baseTimeUnit val="months"/>
        <c:majorUnit val="12"/>
        <c:majorTimeUnit val="months"/>
      </c:dateAx>
      <c:valAx>
        <c:axId val="407711176"/>
        <c:scaling>
          <c:orientation val="minMax"/>
          <c:min val="0"/>
        </c:scaling>
        <c:delete val="0"/>
        <c:axPos val="l"/>
        <c:numFmt formatCode="0" sourceLinked="1"/>
        <c:majorTickMark val="out"/>
        <c:minorTickMark val="none"/>
        <c:tickLblPos val="nextTo"/>
        <c:spPr>
          <a:ln>
            <a:solidFill>
              <a:schemeClr val="tx1"/>
            </a:solidFill>
          </a:ln>
        </c:spPr>
        <c:crossAx val="407710784"/>
        <c:crosses val="autoZero"/>
        <c:crossBetween val="between"/>
      </c:valAx>
    </c:plotArea>
    <c:legend>
      <c:legendPos val="r"/>
      <c:layout>
        <c:manualLayout>
          <c:xMode val="edge"/>
          <c:yMode val="edge"/>
          <c:x val="0.77409242247496801"/>
          <c:y val="0.73775262467191605"/>
          <c:w val="8.0236091812052907E-2"/>
          <c:h val="0.123968601147079"/>
        </c:manualLayout>
      </c:layout>
      <c:overlay val="0"/>
    </c:legend>
    <c:plotVisOnly val="1"/>
    <c:dispBlanksAs val="gap"/>
    <c:showDLblsOverMax val="0"/>
  </c:chart>
  <c:externalData r:id="rId2">
    <c:autoUpdate val="0"/>
  </c:externalData>
  <c:userShapes r:id="rId3"/>
</c:chartSpace>
</file>

<file path=ppt/comments/comment1.xml><?xml version="1.0" encoding="utf-8"?>
<p:cmLst xmlns:a="http://schemas.openxmlformats.org/drawingml/2006/main" xmlns:r="http://schemas.openxmlformats.org/officeDocument/2006/relationships" xmlns:p="http://schemas.openxmlformats.org/presentationml/2006/main">
  <p:cm authorId="1" dt="2016-07-07T11:04:46.168" idx="1">
    <p:pos x="10" y="10"/>
    <p:text>Where does this slide belong?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7-07T11:04:54.052" idx="2">
    <p:pos x="10" y="10"/>
    <p:text>Where does this slide belong?</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DD606-376A-4C93-9607-DB94CAD94A2B}"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en-US"/>
        </a:p>
      </dgm:t>
    </dgm:pt>
    <dgm:pt modelId="{C00FB586-AA9C-48FD-89FD-3C2DE58F5CB6}">
      <dgm:prSet phldrT="[Text]"/>
      <dgm:spPr/>
      <dgm:t>
        <a:bodyPr/>
        <a:lstStyle/>
        <a:p>
          <a:r>
            <a:rPr lang="en-US" dirty="0" smtClean="0"/>
            <a:t>Global Macro Strategist</a:t>
          </a:r>
          <a:endParaRPr lang="en-US" dirty="0"/>
        </a:p>
      </dgm:t>
    </dgm:pt>
    <dgm:pt modelId="{3C0EC3B4-636F-4D40-9D43-7C9381F5DF7E}" type="parTrans" cxnId="{159C8329-A593-49B4-8CC2-FFAC3C132393}">
      <dgm:prSet/>
      <dgm:spPr/>
      <dgm:t>
        <a:bodyPr/>
        <a:lstStyle/>
        <a:p>
          <a:endParaRPr lang="en-US"/>
        </a:p>
      </dgm:t>
    </dgm:pt>
    <dgm:pt modelId="{2111F6F2-7969-497C-895A-2DC79ECE53B6}" type="sibTrans" cxnId="{159C8329-A593-49B4-8CC2-FFAC3C132393}">
      <dgm:prSet/>
      <dgm:spPr/>
      <dgm:t>
        <a:bodyPr/>
        <a:lstStyle/>
        <a:p>
          <a:endParaRPr lang="en-US"/>
        </a:p>
      </dgm:t>
    </dgm:pt>
    <dgm:pt modelId="{692A897C-01AF-482B-9998-2DB75C5F9FEA}">
      <dgm:prSet phldrT="[Text]"/>
      <dgm:spPr/>
      <dgm:t>
        <a:bodyPr/>
        <a:lstStyle/>
        <a:p>
          <a:r>
            <a:rPr lang="en-US" dirty="0" smtClean="0"/>
            <a:t>Using ADP to predict the BLS growth</a:t>
          </a:r>
          <a:endParaRPr lang="en-US" dirty="0"/>
        </a:p>
      </dgm:t>
    </dgm:pt>
    <dgm:pt modelId="{0C4B0675-B295-4617-9D20-1BA92117242F}" type="parTrans" cxnId="{5516FBC4-8ABE-44C8-97D7-F8E2882C3CF2}">
      <dgm:prSet/>
      <dgm:spPr/>
      <dgm:t>
        <a:bodyPr/>
        <a:lstStyle/>
        <a:p>
          <a:endParaRPr lang="en-US"/>
        </a:p>
      </dgm:t>
    </dgm:pt>
    <dgm:pt modelId="{43CFFA7D-954B-4CBE-B6F4-A68893A330AF}" type="sibTrans" cxnId="{5516FBC4-8ABE-44C8-97D7-F8E2882C3CF2}">
      <dgm:prSet/>
      <dgm:spPr/>
      <dgm:t>
        <a:bodyPr/>
        <a:lstStyle/>
        <a:p>
          <a:endParaRPr lang="en-US"/>
        </a:p>
      </dgm:t>
    </dgm:pt>
    <dgm:pt modelId="{CADCEA48-BEE5-43F2-9FEB-C7A9B97A0EB6}">
      <dgm:prSet phldrT="[Text]"/>
      <dgm:spPr/>
      <dgm:t>
        <a:bodyPr/>
        <a:lstStyle/>
        <a:p>
          <a:r>
            <a:rPr lang="en-US" dirty="0" smtClean="0"/>
            <a:t>Does it say something more broadly about GDP?</a:t>
          </a:r>
          <a:endParaRPr lang="en-US" dirty="0"/>
        </a:p>
      </dgm:t>
    </dgm:pt>
    <dgm:pt modelId="{04459CE1-DCC1-4E0A-8C3D-BF92975137AB}" type="parTrans" cxnId="{74CC5649-EA34-45F5-97B7-77261F1B3716}">
      <dgm:prSet/>
      <dgm:spPr/>
      <dgm:t>
        <a:bodyPr/>
        <a:lstStyle/>
        <a:p>
          <a:endParaRPr lang="en-US"/>
        </a:p>
      </dgm:t>
    </dgm:pt>
    <dgm:pt modelId="{F1E9E1D2-5F9E-4734-BC2F-58E04470FFD3}" type="sibTrans" cxnId="{74CC5649-EA34-45F5-97B7-77261F1B3716}">
      <dgm:prSet/>
      <dgm:spPr/>
      <dgm:t>
        <a:bodyPr/>
        <a:lstStyle/>
        <a:p>
          <a:endParaRPr lang="en-US"/>
        </a:p>
      </dgm:t>
    </dgm:pt>
    <dgm:pt modelId="{B5C02E52-049E-4CBC-804D-59C009E3540B}">
      <dgm:prSet phldrT="[Text]"/>
      <dgm:spPr/>
      <dgm:t>
        <a:bodyPr/>
        <a:lstStyle/>
        <a:p>
          <a:r>
            <a:rPr lang="en-US" dirty="0" smtClean="0"/>
            <a:t>US Economist</a:t>
          </a:r>
          <a:endParaRPr lang="en-US" dirty="0"/>
        </a:p>
      </dgm:t>
    </dgm:pt>
    <dgm:pt modelId="{6F5A8D8E-B942-45C1-9338-EA8F1BAB0A35}" type="parTrans" cxnId="{1A3ADEBD-5869-4DF9-A754-6D6AFBB53B3E}">
      <dgm:prSet/>
      <dgm:spPr/>
      <dgm:t>
        <a:bodyPr/>
        <a:lstStyle/>
        <a:p>
          <a:endParaRPr lang="en-US"/>
        </a:p>
      </dgm:t>
    </dgm:pt>
    <dgm:pt modelId="{0DFB842E-1829-4871-A7F8-622333C5605D}" type="sibTrans" cxnId="{1A3ADEBD-5869-4DF9-A754-6D6AFBB53B3E}">
      <dgm:prSet/>
      <dgm:spPr/>
      <dgm:t>
        <a:bodyPr/>
        <a:lstStyle/>
        <a:p>
          <a:endParaRPr lang="en-US"/>
        </a:p>
      </dgm:t>
    </dgm:pt>
    <dgm:pt modelId="{1E047E1B-B67A-4989-912A-DECBDBBEE7D9}">
      <dgm:prSet phldrT="[Text]"/>
      <dgm:spPr/>
      <dgm:t>
        <a:bodyPr/>
        <a:lstStyle/>
        <a:p>
          <a:r>
            <a:rPr lang="en-US" dirty="0" smtClean="0"/>
            <a:t>The most important thing is how well ADP predicts BLS payrolls, and with what error</a:t>
          </a:r>
          <a:endParaRPr lang="en-US" dirty="0"/>
        </a:p>
      </dgm:t>
    </dgm:pt>
    <dgm:pt modelId="{B77DCE63-E061-4DF3-AC49-B6886037AA7F}" type="parTrans" cxnId="{303AAA27-9C54-4017-A244-15499668700E}">
      <dgm:prSet/>
      <dgm:spPr/>
      <dgm:t>
        <a:bodyPr/>
        <a:lstStyle/>
        <a:p>
          <a:endParaRPr lang="en-US"/>
        </a:p>
      </dgm:t>
    </dgm:pt>
    <dgm:pt modelId="{7AE282EA-93FA-478D-BA48-5255CC960182}" type="sibTrans" cxnId="{303AAA27-9C54-4017-A244-15499668700E}">
      <dgm:prSet/>
      <dgm:spPr/>
      <dgm:t>
        <a:bodyPr/>
        <a:lstStyle/>
        <a:p>
          <a:endParaRPr lang="en-US"/>
        </a:p>
      </dgm:t>
    </dgm:pt>
    <dgm:pt modelId="{A17FBCBA-8D73-4030-A928-F74884FB10D2}">
      <dgm:prSet phldrT="[Text]"/>
      <dgm:spPr/>
      <dgm:t>
        <a:bodyPr/>
        <a:lstStyle/>
        <a:p>
          <a:r>
            <a:rPr lang="en-US" dirty="0" smtClean="0"/>
            <a:t>Interest Rate Strategist</a:t>
          </a:r>
          <a:endParaRPr lang="en-US" dirty="0"/>
        </a:p>
      </dgm:t>
    </dgm:pt>
    <dgm:pt modelId="{72E85A0D-98CC-4514-B1A5-888B6C18EF4F}" type="parTrans" cxnId="{4F437F0D-C7E2-4532-9C9A-5E54EED7FED7}">
      <dgm:prSet/>
      <dgm:spPr/>
      <dgm:t>
        <a:bodyPr/>
        <a:lstStyle/>
        <a:p>
          <a:endParaRPr lang="en-US"/>
        </a:p>
      </dgm:t>
    </dgm:pt>
    <dgm:pt modelId="{FC54DCE9-83D0-45EA-88CE-EA6E56BCF683}" type="sibTrans" cxnId="{4F437F0D-C7E2-4532-9C9A-5E54EED7FED7}">
      <dgm:prSet/>
      <dgm:spPr/>
      <dgm:t>
        <a:bodyPr/>
        <a:lstStyle/>
        <a:p>
          <a:endParaRPr lang="en-US"/>
        </a:p>
      </dgm:t>
    </dgm:pt>
    <dgm:pt modelId="{21BC152F-9D4E-4F1A-9031-7F0793F8489F}">
      <dgm:prSet phldrT="[Text]"/>
      <dgm:spPr/>
      <dgm:t>
        <a:bodyPr/>
        <a:lstStyle/>
        <a:p>
          <a:r>
            <a:rPr lang="en-US" dirty="0" smtClean="0"/>
            <a:t>How well ADP performed vs. consensus expectation</a:t>
          </a:r>
          <a:endParaRPr lang="en-US" dirty="0"/>
        </a:p>
      </dgm:t>
    </dgm:pt>
    <dgm:pt modelId="{0D98BFB4-CF79-4759-BFB5-77C04B26395F}" type="parTrans" cxnId="{F5476195-9BD3-4590-A157-550500843D9B}">
      <dgm:prSet/>
      <dgm:spPr/>
      <dgm:t>
        <a:bodyPr/>
        <a:lstStyle/>
        <a:p>
          <a:endParaRPr lang="en-US"/>
        </a:p>
      </dgm:t>
    </dgm:pt>
    <dgm:pt modelId="{0EF0EE5D-ECCD-4023-B5CD-B6C049861C4C}" type="sibTrans" cxnId="{F5476195-9BD3-4590-A157-550500843D9B}">
      <dgm:prSet/>
      <dgm:spPr/>
      <dgm:t>
        <a:bodyPr/>
        <a:lstStyle/>
        <a:p>
          <a:endParaRPr lang="en-US"/>
        </a:p>
      </dgm:t>
    </dgm:pt>
    <dgm:pt modelId="{5CC592FE-D035-4B73-8AAC-73E8028C0B30}">
      <dgm:prSet phldrT="[Text]"/>
      <dgm:spPr/>
      <dgm:t>
        <a:bodyPr/>
        <a:lstStyle/>
        <a:p>
          <a:r>
            <a:rPr lang="en-US" dirty="0" smtClean="0"/>
            <a:t>What does ADP imply for the BLS headline number?</a:t>
          </a:r>
          <a:endParaRPr lang="en-US" dirty="0"/>
        </a:p>
      </dgm:t>
    </dgm:pt>
    <dgm:pt modelId="{67D6A5CC-EF4F-4FFE-BB6E-82742EE149B3}" type="parTrans" cxnId="{1359042A-F09B-4454-8EDA-99769EE13ED6}">
      <dgm:prSet/>
      <dgm:spPr/>
      <dgm:t>
        <a:bodyPr/>
        <a:lstStyle/>
        <a:p>
          <a:endParaRPr lang="en-US"/>
        </a:p>
      </dgm:t>
    </dgm:pt>
    <dgm:pt modelId="{3493C50A-061A-488F-A2FC-D1BA0C0CBD74}" type="sibTrans" cxnId="{1359042A-F09B-4454-8EDA-99769EE13ED6}">
      <dgm:prSet/>
      <dgm:spPr/>
      <dgm:t>
        <a:bodyPr/>
        <a:lstStyle/>
        <a:p>
          <a:endParaRPr lang="en-US"/>
        </a:p>
      </dgm:t>
    </dgm:pt>
    <dgm:pt modelId="{73E77362-3C0C-42D5-8B39-0FDAF8671889}" type="pres">
      <dgm:prSet presAssocID="{A56DD606-376A-4C93-9607-DB94CAD94A2B}" presName="linear" presStyleCnt="0">
        <dgm:presLayoutVars>
          <dgm:dir/>
          <dgm:resizeHandles val="exact"/>
        </dgm:presLayoutVars>
      </dgm:prSet>
      <dgm:spPr/>
    </dgm:pt>
    <dgm:pt modelId="{0EDE899B-2FBA-41D4-9349-77E7B8332603}" type="pres">
      <dgm:prSet presAssocID="{C00FB586-AA9C-48FD-89FD-3C2DE58F5CB6}" presName="comp" presStyleCnt="0"/>
      <dgm:spPr/>
    </dgm:pt>
    <dgm:pt modelId="{44C0DD08-D45B-4FAF-8348-1FDE402651E6}" type="pres">
      <dgm:prSet presAssocID="{C00FB586-AA9C-48FD-89FD-3C2DE58F5CB6}" presName="box" presStyleLbl="node1" presStyleIdx="0" presStyleCnt="3"/>
      <dgm:spPr/>
      <dgm:t>
        <a:bodyPr/>
        <a:lstStyle/>
        <a:p>
          <a:endParaRPr lang="en-US"/>
        </a:p>
      </dgm:t>
    </dgm:pt>
    <dgm:pt modelId="{CA112198-0733-4EB9-8387-4577255F91BB}" type="pres">
      <dgm:prSet presAssocID="{C00FB586-AA9C-48FD-89FD-3C2DE58F5CB6}" presName="img" presStyleLbl="fgImgPlace1" presStyleIdx="0" presStyleCnt="3" custScaleX="90909" custScaleY="90909" custLinFactNeighborX="-7620"/>
      <dgm:spPr>
        <a:blipFill rotWithShape="1">
          <a:blip xmlns:r="http://schemas.openxmlformats.org/officeDocument/2006/relationships" r:embed="rId1"/>
          <a:stretch>
            <a:fillRect/>
          </a:stretch>
        </a:blipFill>
        <a:scene3d>
          <a:camera prst="perspectiveRight">
            <a:rot lat="0" lon="20699966" rev="0"/>
          </a:camera>
          <a:lightRig rig="threePt" dir="t"/>
        </a:scene3d>
      </dgm:spPr>
    </dgm:pt>
    <dgm:pt modelId="{6C378741-6E6E-4B7F-A427-4072B0FA9DE2}" type="pres">
      <dgm:prSet presAssocID="{C00FB586-AA9C-48FD-89FD-3C2DE58F5CB6}" presName="text" presStyleLbl="node1" presStyleIdx="0" presStyleCnt="3">
        <dgm:presLayoutVars>
          <dgm:bulletEnabled val="1"/>
        </dgm:presLayoutVars>
      </dgm:prSet>
      <dgm:spPr/>
      <dgm:t>
        <a:bodyPr/>
        <a:lstStyle/>
        <a:p>
          <a:endParaRPr lang="en-US"/>
        </a:p>
      </dgm:t>
    </dgm:pt>
    <dgm:pt modelId="{3B7558F1-F237-4AC8-8E0B-3548C6C94846}" type="pres">
      <dgm:prSet presAssocID="{2111F6F2-7969-497C-895A-2DC79ECE53B6}" presName="spacer" presStyleCnt="0"/>
      <dgm:spPr/>
    </dgm:pt>
    <dgm:pt modelId="{7AF00C65-DC19-42A7-9DB5-DEA4F7DE7B4E}" type="pres">
      <dgm:prSet presAssocID="{B5C02E52-049E-4CBC-804D-59C009E3540B}" presName="comp" presStyleCnt="0"/>
      <dgm:spPr/>
    </dgm:pt>
    <dgm:pt modelId="{A6E2E86B-161A-4723-B2FF-D23911182842}" type="pres">
      <dgm:prSet presAssocID="{B5C02E52-049E-4CBC-804D-59C009E3540B}" presName="box" presStyleLbl="node1" presStyleIdx="1" presStyleCnt="3"/>
      <dgm:spPr/>
      <dgm:t>
        <a:bodyPr/>
        <a:lstStyle/>
        <a:p>
          <a:endParaRPr lang="en-US"/>
        </a:p>
      </dgm:t>
    </dgm:pt>
    <dgm:pt modelId="{C229DFCF-FDCF-42B1-97E3-09879BA903D4}" type="pres">
      <dgm:prSet presAssocID="{B5C02E52-049E-4CBC-804D-59C009E3540B}" presName="img" presStyleLbl="fgImgPlace1" presStyleIdx="1" presStyleCnt="3" custLinFactNeighborX="-3074"/>
      <dgm:spPr>
        <a:blipFill rotWithShape="1">
          <a:blip xmlns:r="http://schemas.openxmlformats.org/officeDocument/2006/relationships" r:embed="rId2"/>
          <a:stretch>
            <a:fillRect/>
          </a:stretch>
        </a:blipFill>
        <a:scene3d>
          <a:camera prst="perspectiveRight"/>
          <a:lightRig rig="threePt" dir="t"/>
        </a:scene3d>
      </dgm:spPr>
    </dgm:pt>
    <dgm:pt modelId="{DF45D2DF-EFA3-4DF4-BCD7-1B9DEE49C36B}" type="pres">
      <dgm:prSet presAssocID="{B5C02E52-049E-4CBC-804D-59C009E3540B}" presName="text" presStyleLbl="node1" presStyleIdx="1" presStyleCnt="3">
        <dgm:presLayoutVars>
          <dgm:bulletEnabled val="1"/>
        </dgm:presLayoutVars>
      </dgm:prSet>
      <dgm:spPr/>
      <dgm:t>
        <a:bodyPr/>
        <a:lstStyle/>
        <a:p>
          <a:endParaRPr lang="en-US"/>
        </a:p>
      </dgm:t>
    </dgm:pt>
    <dgm:pt modelId="{7CAEE51F-AF45-4FAD-B40A-D13B8BB46263}" type="pres">
      <dgm:prSet presAssocID="{0DFB842E-1829-4871-A7F8-622333C5605D}" presName="spacer" presStyleCnt="0"/>
      <dgm:spPr/>
    </dgm:pt>
    <dgm:pt modelId="{8EE42581-4F43-4001-A79A-9905143E8A03}" type="pres">
      <dgm:prSet presAssocID="{A17FBCBA-8D73-4030-A928-F74884FB10D2}" presName="comp" presStyleCnt="0"/>
      <dgm:spPr/>
    </dgm:pt>
    <dgm:pt modelId="{1C728EEC-1545-4E79-A6E7-98E27F717960}" type="pres">
      <dgm:prSet presAssocID="{A17FBCBA-8D73-4030-A928-F74884FB10D2}" presName="box" presStyleLbl="node1" presStyleIdx="2" presStyleCnt="3"/>
      <dgm:spPr/>
      <dgm:t>
        <a:bodyPr/>
        <a:lstStyle/>
        <a:p>
          <a:endParaRPr lang="en-US"/>
        </a:p>
      </dgm:t>
    </dgm:pt>
    <dgm:pt modelId="{9DD1AD59-7ACC-477E-B15C-D2EB3D8F8674}" type="pres">
      <dgm:prSet presAssocID="{A17FBCBA-8D73-4030-A928-F74884FB10D2}" presName="img" presStyleLbl="fgImgPlace1" presStyleIdx="2" presStyleCnt="3" custFlipHor="1" custLinFactNeighborX="-3074"/>
      <dgm:spPr>
        <a:blipFill rotWithShape="1">
          <a:blip xmlns:r="http://schemas.openxmlformats.org/officeDocument/2006/relationships" r:embed="rId3"/>
          <a:stretch>
            <a:fillRect/>
          </a:stretch>
        </a:blipFill>
        <a:scene3d>
          <a:camera prst="perspectiveRight">
            <a:rot lat="0" lon="20699966" rev="0"/>
          </a:camera>
          <a:lightRig rig="threePt" dir="t"/>
        </a:scene3d>
      </dgm:spPr>
    </dgm:pt>
    <dgm:pt modelId="{E0F0DD63-B4DF-4030-BC90-A18B621E5D04}" type="pres">
      <dgm:prSet presAssocID="{A17FBCBA-8D73-4030-A928-F74884FB10D2}" presName="text" presStyleLbl="node1" presStyleIdx="2" presStyleCnt="3">
        <dgm:presLayoutVars>
          <dgm:bulletEnabled val="1"/>
        </dgm:presLayoutVars>
      </dgm:prSet>
      <dgm:spPr/>
      <dgm:t>
        <a:bodyPr/>
        <a:lstStyle/>
        <a:p>
          <a:endParaRPr lang="en-US"/>
        </a:p>
      </dgm:t>
    </dgm:pt>
  </dgm:ptLst>
  <dgm:cxnLst>
    <dgm:cxn modelId="{B7B156EB-F6F4-4786-8D18-098F1711010E}" type="presOf" srcId="{A17FBCBA-8D73-4030-A928-F74884FB10D2}" destId="{1C728EEC-1545-4E79-A6E7-98E27F717960}" srcOrd="0" destOrd="0" presId="urn:microsoft.com/office/officeart/2005/8/layout/vList4"/>
    <dgm:cxn modelId="{5206864C-93CC-4582-A1E5-1A11A0921ABD}" type="presOf" srcId="{1E047E1B-B67A-4989-912A-DECBDBBEE7D9}" destId="{DF45D2DF-EFA3-4DF4-BCD7-1B9DEE49C36B}" srcOrd="1" destOrd="1" presId="urn:microsoft.com/office/officeart/2005/8/layout/vList4"/>
    <dgm:cxn modelId="{15F52208-7060-4BC2-848D-583028E85D33}" type="presOf" srcId="{B5C02E52-049E-4CBC-804D-59C009E3540B}" destId="{A6E2E86B-161A-4723-B2FF-D23911182842}" srcOrd="0" destOrd="0" presId="urn:microsoft.com/office/officeart/2005/8/layout/vList4"/>
    <dgm:cxn modelId="{E023A3D3-F70D-4DC6-A3ED-6B5EC857185C}" type="presOf" srcId="{A56DD606-376A-4C93-9607-DB94CAD94A2B}" destId="{73E77362-3C0C-42D5-8B39-0FDAF8671889}" srcOrd="0" destOrd="0" presId="urn:microsoft.com/office/officeart/2005/8/layout/vList4"/>
    <dgm:cxn modelId="{159C8329-A593-49B4-8CC2-FFAC3C132393}" srcId="{A56DD606-376A-4C93-9607-DB94CAD94A2B}" destId="{C00FB586-AA9C-48FD-89FD-3C2DE58F5CB6}" srcOrd="0" destOrd="0" parTransId="{3C0EC3B4-636F-4D40-9D43-7C9381F5DF7E}" sibTransId="{2111F6F2-7969-497C-895A-2DC79ECE53B6}"/>
    <dgm:cxn modelId="{A81B1BA3-D384-418A-9E0F-ADFD8DC287A1}" type="presOf" srcId="{5CC592FE-D035-4B73-8AAC-73E8028C0B30}" destId="{1C728EEC-1545-4E79-A6E7-98E27F717960}" srcOrd="0" destOrd="2" presId="urn:microsoft.com/office/officeart/2005/8/layout/vList4"/>
    <dgm:cxn modelId="{1A3ADEBD-5869-4DF9-A754-6D6AFBB53B3E}" srcId="{A56DD606-376A-4C93-9607-DB94CAD94A2B}" destId="{B5C02E52-049E-4CBC-804D-59C009E3540B}" srcOrd="1" destOrd="0" parTransId="{6F5A8D8E-B942-45C1-9338-EA8F1BAB0A35}" sibTransId="{0DFB842E-1829-4871-A7F8-622333C5605D}"/>
    <dgm:cxn modelId="{E7558717-421D-4E02-A661-3FBA96C46772}" type="presOf" srcId="{CADCEA48-BEE5-43F2-9FEB-C7A9B97A0EB6}" destId="{6C378741-6E6E-4B7F-A427-4072B0FA9DE2}" srcOrd="1" destOrd="2" presId="urn:microsoft.com/office/officeart/2005/8/layout/vList4"/>
    <dgm:cxn modelId="{F5476195-9BD3-4590-A157-550500843D9B}" srcId="{A17FBCBA-8D73-4030-A928-F74884FB10D2}" destId="{21BC152F-9D4E-4F1A-9031-7F0793F8489F}" srcOrd="0" destOrd="0" parTransId="{0D98BFB4-CF79-4759-BFB5-77C04B26395F}" sibTransId="{0EF0EE5D-ECCD-4023-B5CD-B6C049861C4C}"/>
    <dgm:cxn modelId="{74CC5649-EA34-45F5-97B7-77261F1B3716}" srcId="{C00FB586-AA9C-48FD-89FD-3C2DE58F5CB6}" destId="{CADCEA48-BEE5-43F2-9FEB-C7A9B97A0EB6}" srcOrd="1" destOrd="0" parTransId="{04459CE1-DCC1-4E0A-8C3D-BF92975137AB}" sibTransId="{F1E9E1D2-5F9E-4734-BC2F-58E04470FFD3}"/>
    <dgm:cxn modelId="{03FED233-8EBE-4B13-AFA3-23FE542E2865}" type="presOf" srcId="{21BC152F-9D4E-4F1A-9031-7F0793F8489F}" destId="{E0F0DD63-B4DF-4030-BC90-A18B621E5D04}" srcOrd="1" destOrd="1" presId="urn:microsoft.com/office/officeart/2005/8/layout/vList4"/>
    <dgm:cxn modelId="{5516FBC4-8ABE-44C8-97D7-F8E2882C3CF2}" srcId="{C00FB586-AA9C-48FD-89FD-3C2DE58F5CB6}" destId="{692A897C-01AF-482B-9998-2DB75C5F9FEA}" srcOrd="0" destOrd="0" parTransId="{0C4B0675-B295-4617-9D20-1BA92117242F}" sibTransId="{43CFFA7D-954B-4CBE-B6F4-A68893A330AF}"/>
    <dgm:cxn modelId="{123DC0CD-B344-4C48-90BF-775C4E0D90BD}" type="presOf" srcId="{21BC152F-9D4E-4F1A-9031-7F0793F8489F}" destId="{1C728EEC-1545-4E79-A6E7-98E27F717960}" srcOrd="0" destOrd="1" presId="urn:microsoft.com/office/officeart/2005/8/layout/vList4"/>
    <dgm:cxn modelId="{9DFAF809-4F1A-45FD-AF4F-06069CA02EC3}" type="presOf" srcId="{B5C02E52-049E-4CBC-804D-59C009E3540B}" destId="{DF45D2DF-EFA3-4DF4-BCD7-1B9DEE49C36B}" srcOrd="1" destOrd="0" presId="urn:microsoft.com/office/officeart/2005/8/layout/vList4"/>
    <dgm:cxn modelId="{1F7FBFD2-C250-4125-A3E0-E5DB998969DB}" type="presOf" srcId="{1E047E1B-B67A-4989-912A-DECBDBBEE7D9}" destId="{A6E2E86B-161A-4723-B2FF-D23911182842}" srcOrd="0" destOrd="1" presId="urn:microsoft.com/office/officeart/2005/8/layout/vList4"/>
    <dgm:cxn modelId="{59BFBED7-82B2-4A03-8938-F060E4822797}" type="presOf" srcId="{CADCEA48-BEE5-43F2-9FEB-C7A9B97A0EB6}" destId="{44C0DD08-D45B-4FAF-8348-1FDE402651E6}" srcOrd="0" destOrd="2" presId="urn:microsoft.com/office/officeart/2005/8/layout/vList4"/>
    <dgm:cxn modelId="{D80374AC-E4C1-4A74-A3F6-2D3B34DECA64}" type="presOf" srcId="{692A897C-01AF-482B-9998-2DB75C5F9FEA}" destId="{44C0DD08-D45B-4FAF-8348-1FDE402651E6}" srcOrd="0" destOrd="1" presId="urn:microsoft.com/office/officeart/2005/8/layout/vList4"/>
    <dgm:cxn modelId="{CF30B51A-D3F6-4A8A-B696-B5D62111625C}" type="presOf" srcId="{692A897C-01AF-482B-9998-2DB75C5F9FEA}" destId="{6C378741-6E6E-4B7F-A427-4072B0FA9DE2}" srcOrd="1" destOrd="1" presId="urn:microsoft.com/office/officeart/2005/8/layout/vList4"/>
    <dgm:cxn modelId="{F2070E06-3CCD-4E3C-B669-DDE772D1EC57}" type="presOf" srcId="{A17FBCBA-8D73-4030-A928-F74884FB10D2}" destId="{E0F0DD63-B4DF-4030-BC90-A18B621E5D04}" srcOrd="1" destOrd="0" presId="urn:microsoft.com/office/officeart/2005/8/layout/vList4"/>
    <dgm:cxn modelId="{1D39C192-D03A-4347-A8E2-8C958A51C0B3}" type="presOf" srcId="{C00FB586-AA9C-48FD-89FD-3C2DE58F5CB6}" destId="{6C378741-6E6E-4B7F-A427-4072B0FA9DE2}" srcOrd="1" destOrd="0" presId="urn:microsoft.com/office/officeart/2005/8/layout/vList4"/>
    <dgm:cxn modelId="{0395614D-870E-4282-BD43-CF23E3F6A730}" type="presOf" srcId="{5CC592FE-D035-4B73-8AAC-73E8028C0B30}" destId="{E0F0DD63-B4DF-4030-BC90-A18B621E5D04}" srcOrd="1" destOrd="2" presId="urn:microsoft.com/office/officeart/2005/8/layout/vList4"/>
    <dgm:cxn modelId="{1359042A-F09B-4454-8EDA-99769EE13ED6}" srcId="{A17FBCBA-8D73-4030-A928-F74884FB10D2}" destId="{5CC592FE-D035-4B73-8AAC-73E8028C0B30}" srcOrd="1" destOrd="0" parTransId="{67D6A5CC-EF4F-4FFE-BB6E-82742EE149B3}" sibTransId="{3493C50A-061A-488F-A2FC-D1BA0C0CBD74}"/>
    <dgm:cxn modelId="{4F437F0D-C7E2-4532-9C9A-5E54EED7FED7}" srcId="{A56DD606-376A-4C93-9607-DB94CAD94A2B}" destId="{A17FBCBA-8D73-4030-A928-F74884FB10D2}" srcOrd="2" destOrd="0" parTransId="{72E85A0D-98CC-4514-B1A5-888B6C18EF4F}" sibTransId="{FC54DCE9-83D0-45EA-88CE-EA6E56BCF683}"/>
    <dgm:cxn modelId="{303AAA27-9C54-4017-A244-15499668700E}" srcId="{B5C02E52-049E-4CBC-804D-59C009E3540B}" destId="{1E047E1B-B67A-4989-912A-DECBDBBEE7D9}" srcOrd="0" destOrd="0" parTransId="{B77DCE63-E061-4DF3-AC49-B6886037AA7F}" sibTransId="{7AE282EA-93FA-478D-BA48-5255CC960182}"/>
    <dgm:cxn modelId="{E0331266-986E-422E-A4EA-DDF9C32C3131}" type="presOf" srcId="{C00FB586-AA9C-48FD-89FD-3C2DE58F5CB6}" destId="{44C0DD08-D45B-4FAF-8348-1FDE402651E6}" srcOrd="0" destOrd="0" presId="urn:microsoft.com/office/officeart/2005/8/layout/vList4"/>
    <dgm:cxn modelId="{79702A6F-07AF-47A7-9D64-6140E94E2677}" type="presParOf" srcId="{73E77362-3C0C-42D5-8B39-0FDAF8671889}" destId="{0EDE899B-2FBA-41D4-9349-77E7B8332603}" srcOrd="0" destOrd="0" presId="urn:microsoft.com/office/officeart/2005/8/layout/vList4"/>
    <dgm:cxn modelId="{FA08EC35-C23E-4F17-8F01-5950E8A3991D}" type="presParOf" srcId="{0EDE899B-2FBA-41D4-9349-77E7B8332603}" destId="{44C0DD08-D45B-4FAF-8348-1FDE402651E6}" srcOrd="0" destOrd="0" presId="urn:microsoft.com/office/officeart/2005/8/layout/vList4"/>
    <dgm:cxn modelId="{431E9625-3595-4114-ACCE-67AB5D8E2B98}" type="presParOf" srcId="{0EDE899B-2FBA-41D4-9349-77E7B8332603}" destId="{CA112198-0733-4EB9-8387-4577255F91BB}" srcOrd="1" destOrd="0" presId="urn:microsoft.com/office/officeart/2005/8/layout/vList4"/>
    <dgm:cxn modelId="{4EF660A2-822A-46A3-BB89-DC29723E4521}" type="presParOf" srcId="{0EDE899B-2FBA-41D4-9349-77E7B8332603}" destId="{6C378741-6E6E-4B7F-A427-4072B0FA9DE2}" srcOrd="2" destOrd="0" presId="urn:microsoft.com/office/officeart/2005/8/layout/vList4"/>
    <dgm:cxn modelId="{06894950-A548-4467-8398-DE2E1220820C}" type="presParOf" srcId="{73E77362-3C0C-42D5-8B39-0FDAF8671889}" destId="{3B7558F1-F237-4AC8-8E0B-3548C6C94846}" srcOrd="1" destOrd="0" presId="urn:microsoft.com/office/officeart/2005/8/layout/vList4"/>
    <dgm:cxn modelId="{A9A18A58-29E6-48E2-AAF6-6EEEBE9A4749}" type="presParOf" srcId="{73E77362-3C0C-42D5-8B39-0FDAF8671889}" destId="{7AF00C65-DC19-42A7-9DB5-DEA4F7DE7B4E}" srcOrd="2" destOrd="0" presId="urn:microsoft.com/office/officeart/2005/8/layout/vList4"/>
    <dgm:cxn modelId="{B6707FFB-0EB6-4F92-AF6A-B6C35B7EDBA1}" type="presParOf" srcId="{7AF00C65-DC19-42A7-9DB5-DEA4F7DE7B4E}" destId="{A6E2E86B-161A-4723-B2FF-D23911182842}" srcOrd="0" destOrd="0" presId="urn:microsoft.com/office/officeart/2005/8/layout/vList4"/>
    <dgm:cxn modelId="{26E89DEE-75DF-428B-B458-AA80959BA6EF}" type="presParOf" srcId="{7AF00C65-DC19-42A7-9DB5-DEA4F7DE7B4E}" destId="{C229DFCF-FDCF-42B1-97E3-09879BA903D4}" srcOrd="1" destOrd="0" presId="urn:microsoft.com/office/officeart/2005/8/layout/vList4"/>
    <dgm:cxn modelId="{03A8888F-A7DF-47E0-8BA4-E6AD1F1411E9}" type="presParOf" srcId="{7AF00C65-DC19-42A7-9DB5-DEA4F7DE7B4E}" destId="{DF45D2DF-EFA3-4DF4-BCD7-1B9DEE49C36B}" srcOrd="2" destOrd="0" presId="urn:microsoft.com/office/officeart/2005/8/layout/vList4"/>
    <dgm:cxn modelId="{2C4A6E1B-C844-4540-BA09-70AA7CC14C24}" type="presParOf" srcId="{73E77362-3C0C-42D5-8B39-0FDAF8671889}" destId="{7CAEE51F-AF45-4FAD-B40A-D13B8BB46263}" srcOrd="3" destOrd="0" presId="urn:microsoft.com/office/officeart/2005/8/layout/vList4"/>
    <dgm:cxn modelId="{163EB76B-AE91-4B3E-B1F7-D77C71FACE93}" type="presParOf" srcId="{73E77362-3C0C-42D5-8B39-0FDAF8671889}" destId="{8EE42581-4F43-4001-A79A-9905143E8A03}" srcOrd="4" destOrd="0" presId="urn:microsoft.com/office/officeart/2005/8/layout/vList4"/>
    <dgm:cxn modelId="{1118599C-1CA8-431F-A31A-46DD66791259}" type="presParOf" srcId="{8EE42581-4F43-4001-A79A-9905143E8A03}" destId="{1C728EEC-1545-4E79-A6E7-98E27F717960}" srcOrd="0" destOrd="0" presId="urn:microsoft.com/office/officeart/2005/8/layout/vList4"/>
    <dgm:cxn modelId="{73EF23FF-39B5-4626-A15B-53DA7AE4ABBB}" type="presParOf" srcId="{8EE42581-4F43-4001-A79A-9905143E8A03}" destId="{9DD1AD59-7ACC-477E-B15C-D2EB3D8F8674}" srcOrd="1" destOrd="0" presId="urn:microsoft.com/office/officeart/2005/8/layout/vList4"/>
    <dgm:cxn modelId="{58CC7209-1C1E-4411-9941-D5B78D1318F7}" type="presParOf" srcId="{8EE42581-4F43-4001-A79A-9905143E8A03}" destId="{E0F0DD63-B4DF-4030-BC90-A18B621E5D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0DD08-D45B-4FAF-8348-1FDE402651E6}">
      <dsp:nvSpPr>
        <dsp:cNvPr id="0" name=""/>
        <dsp:cNvSpPr/>
      </dsp:nvSpPr>
      <dsp:spPr>
        <a:xfrm>
          <a:off x="0" y="0"/>
          <a:ext cx="8323899" cy="1454830"/>
        </a:xfrm>
        <a:prstGeom prst="roundRect">
          <a:avLst>
            <a:gd name="adj" fmla="val 10000"/>
          </a:avLst>
        </a:prstGeom>
        <a:solidFill>
          <a:schemeClr val="accent2">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Global Macro Strategist</a:t>
          </a:r>
          <a:endParaRPr lang="en-US" sz="2600" kern="1200" dirty="0"/>
        </a:p>
        <a:p>
          <a:pPr marL="228600" lvl="1" indent="-228600" algn="l" defTabSz="889000">
            <a:lnSpc>
              <a:spcPct val="90000"/>
            </a:lnSpc>
            <a:spcBef>
              <a:spcPct val="0"/>
            </a:spcBef>
            <a:spcAft>
              <a:spcPct val="15000"/>
            </a:spcAft>
            <a:buChar char="••"/>
          </a:pPr>
          <a:r>
            <a:rPr lang="en-US" sz="2000" kern="1200" dirty="0" smtClean="0"/>
            <a:t>Using ADP to predict the BLS growth</a:t>
          </a:r>
          <a:endParaRPr lang="en-US" sz="2000" kern="1200" dirty="0"/>
        </a:p>
        <a:p>
          <a:pPr marL="228600" lvl="1" indent="-228600" algn="l" defTabSz="889000">
            <a:lnSpc>
              <a:spcPct val="90000"/>
            </a:lnSpc>
            <a:spcBef>
              <a:spcPct val="0"/>
            </a:spcBef>
            <a:spcAft>
              <a:spcPct val="15000"/>
            </a:spcAft>
            <a:buChar char="••"/>
          </a:pPr>
          <a:r>
            <a:rPr lang="en-US" sz="2000" kern="1200" dirty="0" smtClean="0"/>
            <a:t>Does it say something more broadly about GDP?</a:t>
          </a:r>
          <a:endParaRPr lang="en-US" sz="2000" kern="1200" dirty="0"/>
        </a:p>
      </dsp:txBody>
      <dsp:txXfrm>
        <a:off x="1810262" y="0"/>
        <a:ext cx="6513636" cy="1454830"/>
      </dsp:txXfrm>
    </dsp:sp>
    <dsp:sp modelId="{CA112198-0733-4EB9-8387-4577255F91BB}">
      <dsp:nvSpPr>
        <dsp:cNvPr id="0" name=""/>
        <dsp:cNvSpPr/>
      </dsp:nvSpPr>
      <dsp:spPr>
        <a:xfrm>
          <a:off x="94299" y="198386"/>
          <a:ext cx="1513434" cy="1058057"/>
        </a:xfrm>
        <a:prstGeom prst="roundRect">
          <a:avLst>
            <a:gd name="adj" fmla="val 10000"/>
          </a:avLst>
        </a:prstGeom>
        <a:blipFill rotWithShape="1">
          <a:blip xmlns:r="http://schemas.openxmlformats.org/officeDocument/2006/relationships" r:embed="rId1"/>
          <a:stretch>
            <a:fillRect/>
          </a:stretch>
        </a:blipFill>
        <a:ln w="26425" cap="flat" cmpd="sng" algn="ctr">
          <a:solidFill>
            <a:schemeClr val="lt1">
              <a:hueOff val="0"/>
              <a:satOff val="0"/>
              <a:lumOff val="0"/>
              <a:alphaOff val="0"/>
            </a:schemeClr>
          </a:solidFill>
          <a:prstDash val="solid"/>
        </a:ln>
        <a:effectLst/>
        <a:scene3d>
          <a:camera prst="perspectiveRight">
            <a:rot lat="0" lon="20699966" rev="0"/>
          </a:camera>
          <a:lightRig rig="threePt" dir="t"/>
        </a:scene3d>
      </dsp:spPr>
      <dsp:style>
        <a:lnRef idx="2">
          <a:scrgbClr r="0" g="0" b="0"/>
        </a:lnRef>
        <a:fillRef idx="1">
          <a:scrgbClr r="0" g="0" b="0"/>
        </a:fillRef>
        <a:effectRef idx="0">
          <a:scrgbClr r="0" g="0" b="0"/>
        </a:effectRef>
        <a:fontRef idx="minor"/>
      </dsp:style>
    </dsp:sp>
    <dsp:sp modelId="{A6E2E86B-161A-4723-B2FF-D23911182842}">
      <dsp:nvSpPr>
        <dsp:cNvPr id="0" name=""/>
        <dsp:cNvSpPr/>
      </dsp:nvSpPr>
      <dsp:spPr>
        <a:xfrm>
          <a:off x="0" y="1600313"/>
          <a:ext cx="8323899" cy="1454830"/>
        </a:xfrm>
        <a:prstGeom prst="roundRect">
          <a:avLst>
            <a:gd name="adj" fmla="val 10000"/>
          </a:avLst>
        </a:prstGeom>
        <a:solidFill>
          <a:schemeClr val="accent3">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US Economist</a:t>
          </a:r>
          <a:endParaRPr lang="en-US" sz="2600" kern="1200" dirty="0"/>
        </a:p>
        <a:p>
          <a:pPr marL="228600" lvl="1" indent="-228600" algn="l" defTabSz="889000">
            <a:lnSpc>
              <a:spcPct val="90000"/>
            </a:lnSpc>
            <a:spcBef>
              <a:spcPct val="0"/>
            </a:spcBef>
            <a:spcAft>
              <a:spcPct val="15000"/>
            </a:spcAft>
            <a:buChar char="••"/>
          </a:pPr>
          <a:r>
            <a:rPr lang="en-US" sz="2000" kern="1200" dirty="0" smtClean="0"/>
            <a:t>The most important thing is how well ADP predicts BLS payrolls, and with what error</a:t>
          </a:r>
          <a:endParaRPr lang="en-US" sz="2000" kern="1200" dirty="0"/>
        </a:p>
      </dsp:txBody>
      <dsp:txXfrm>
        <a:off x="1810262" y="1600313"/>
        <a:ext cx="6513636" cy="1454830"/>
      </dsp:txXfrm>
    </dsp:sp>
    <dsp:sp modelId="{C229DFCF-FDCF-42B1-97E3-09879BA903D4}">
      <dsp:nvSpPr>
        <dsp:cNvPr id="0" name=""/>
        <dsp:cNvSpPr/>
      </dsp:nvSpPr>
      <dsp:spPr>
        <a:xfrm>
          <a:off x="94307" y="1745796"/>
          <a:ext cx="1664779" cy="1163864"/>
        </a:xfrm>
        <a:prstGeom prst="roundRect">
          <a:avLst>
            <a:gd name="adj" fmla="val 10000"/>
          </a:avLst>
        </a:prstGeom>
        <a:blipFill rotWithShape="1">
          <a:blip xmlns:r="http://schemas.openxmlformats.org/officeDocument/2006/relationships" r:embed="rId2"/>
          <a:stretch>
            <a:fillRect/>
          </a:stretch>
        </a:blipFill>
        <a:ln w="26425" cap="flat" cmpd="sng" algn="ctr">
          <a:solidFill>
            <a:schemeClr val="lt1">
              <a:hueOff val="0"/>
              <a:satOff val="0"/>
              <a:lumOff val="0"/>
              <a:alphaOff val="0"/>
            </a:schemeClr>
          </a:solidFill>
          <a:prstDash val="solid"/>
        </a:ln>
        <a:effectLst/>
        <a:scene3d>
          <a:camera prst="perspectiveRight"/>
          <a:lightRig rig="threePt" dir="t"/>
        </a:scene3d>
      </dsp:spPr>
      <dsp:style>
        <a:lnRef idx="2">
          <a:scrgbClr r="0" g="0" b="0"/>
        </a:lnRef>
        <a:fillRef idx="1">
          <a:scrgbClr r="0" g="0" b="0"/>
        </a:fillRef>
        <a:effectRef idx="0">
          <a:scrgbClr r="0" g="0" b="0"/>
        </a:effectRef>
        <a:fontRef idx="minor"/>
      </dsp:style>
    </dsp:sp>
    <dsp:sp modelId="{1C728EEC-1545-4E79-A6E7-98E27F717960}">
      <dsp:nvSpPr>
        <dsp:cNvPr id="0" name=""/>
        <dsp:cNvSpPr/>
      </dsp:nvSpPr>
      <dsp:spPr>
        <a:xfrm>
          <a:off x="0" y="3200626"/>
          <a:ext cx="8323899" cy="1454830"/>
        </a:xfrm>
        <a:prstGeom prst="roundRect">
          <a:avLst>
            <a:gd name="adj" fmla="val 10000"/>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Interest Rate Strategist</a:t>
          </a:r>
          <a:endParaRPr lang="en-US" sz="2600" kern="1200" dirty="0"/>
        </a:p>
        <a:p>
          <a:pPr marL="228600" lvl="1" indent="-228600" algn="l" defTabSz="889000">
            <a:lnSpc>
              <a:spcPct val="90000"/>
            </a:lnSpc>
            <a:spcBef>
              <a:spcPct val="0"/>
            </a:spcBef>
            <a:spcAft>
              <a:spcPct val="15000"/>
            </a:spcAft>
            <a:buChar char="••"/>
          </a:pPr>
          <a:r>
            <a:rPr lang="en-US" sz="2000" kern="1200" dirty="0" smtClean="0"/>
            <a:t>How well ADP performed vs. consensus expectation</a:t>
          </a:r>
          <a:endParaRPr lang="en-US" sz="2000" kern="1200" dirty="0"/>
        </a:p>
        <a:p>
          <a:pPr marL="228600" lvl="1" indent="-228600" algn="l" defTabSz="889000">
            <a:lnSpc>
              <a:spcPct val="90000"/>
            </a:lnSpc>
            <a:spcBef>
              <a:spcPct val="0"/>
            </a:spcBef>
            <a:spcAft>
              <a:spcPct val="15000"/>
            </a:spcAft>
            <a:buChar char="••"/>
          </a:pPr>
          <a:r>
            <a:rPr lang="en-US" sz="2000" kern="1200" dirty="0" smtClean="0"/>
            <a:t>What does ADP imply for the BLS headline number?</a:t>
          </a:r>
          <a:endParaRPr lang="en-US" sz="2000" kern="1200" dirty="0"/>
        </a:p>
      </dsp:txBody>
      <dsp:txXfrm>
        <a:off x="1810262" y="3200626"/>
        <a:ext cx="6513636" cy="1454830"/>
      </dsp:txXfrm>
    </dsp:sp>
    <dsp:sp modelId="{9DD1AD59-7ACC-477E-B15C-D2EB3D8F8674}">
      <dsp:nvSpPr>
        <dsp:cNvPr id="0" name=""/>
        <dsp:cNvSpPr/>
      </dsp:nvSpPr>
      <dsp:spPr>
        <a:xfrm flipH="1">
          <a:off x="94307" y="3346109"/>
          <a:ext cx="1664779" cy="1163864"/>
        </a:xfrm>
        <a:prstGeom prst="roundRect">
          <a:avLst>
            <a:gd name="adj" fmla="val 10000"/>
          </a:avLst>
        </a:prstGeom>
        <a:blipFill rotWithShape="1">
          <a:blip xmlns:r="http://schemas.openxmlformats.org/officeDocument/2006/relationships" r:embed="rId3"/>
          <a:stretch>
            <a:fillRect/>
          </a:stretch>
        </a:blipFill>
        <a:ln w="26425" cap="flat" cmpd="sng" algn="ctr">
          <a:solidFill>
            <a:schemeClr val="lt1">
              <a:hueOff val="0"/>
              <a:satOff val="0"/>
              <a:lumOff val="0"/>
              <a:alphaOff val="0"/>
            </a:schemeClr>
          </a:solidFill>
          <a:prstDash val="solid"/>
        </a:ln>
        <a:effectLst/>
        <a:scene3d>
          <a:camera prst="perspectiveRight">
            <a:rot lat="0" lon="20699966" rev="0"/>
          </a:camera>
          <a:lightRig rig="threePt" dir="t"/>
        </a:scene3d>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cdr:x>
      <cdr:y>0</cdr:y>
    </cdr:from>
    <cdr:to>
      <cdr:x>0.1398</cdr:x>
      <cdr:y>0.05049</cdr:y>
    </cdr:to>
    <cdr:sp macro="" textlink="">
      <cdr:nvSpPr>
        <cdr:cNvPr id="2" name="TextBox 1"/>
        <cdr:cNvSpPr txBox="1"/>
      </cdr:nvSpPr>
      <cdr:spPr>
        <a:xfrm xmlns:a="http://schemas.openxmlformats.org/drawingml/2006/main">
          <a:off x="0" y="-1809750"/>
          <a:ext cx="1150470"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smtClean="0"/>
            <a:t>Thous.</a:t>
          </a:r>
          <a:endParaRPr lang="en-US" sz="1000" dirty="0"/>
        </a:p>
      </cdr:txBody>
    </cdr:sp>
  </cdr:relSizeAnchor>
</c:userShapes>
</file>

<file path=ppt/drawings/drawing2.xml><?xml version="1.0" encoding="utf-8"?>
<c:userShapes xmlns:c="http://schemas.openxmlformats.org/drawingml/2006/chart">
  <cdr:relSizeAnchor xmlns:cdr="http://schemas.openxmlformats.org/drawingml/2006/chartDrawing">
    <cdr:from>
      <cdr:x>0.32625</cdr:x>
      <cdr:y>0</cdr:y>
    </cdr:from>
    <cdr:to>
      <cdr:x>0.69118</cdr:x>
      <cdr:y>0.09467</cdr:y>
    </cdr:to>
    <cdr:sp macro="" textlink="">
      <cdr:nvSpPr>
        <cdr:cNvPr id="2" name="TextBox 1"/>
        <cdr:cNvSpPr txBox="1"/>
      </cdr:nvSpPr>
      <cdr:spPr>
        <a:xfrm xmlns:a="http://schemas.openxmlformats.org/drawingml/2006/main">
          <a:off x="2684928" y="0"/>
          <a:ext cx="3003176"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b="1" dirty="0" smtClean="0"/>
            <a:t>Mean Absolute Error</a:t>
          </a:r>
        </a:p>
        <a:p xmlns:a="http://schemas.openxmlformats.org/drawingml/2006/main">
          <a:pPr algn="ctr"/>
          <a:r>
            <a:rPr lang="en-US" sz="1200" b="1" dirty="0" smtClean="0"/>
            <a:t>Time period: Jan ‘06 – May ‘16</a:t>
          </a:r>
        </a:p>
      </cdr:txBody>
    </cdr:sp>
  </cdr:relSizeAnchor>
  <cdr:relSizeAnchor xmlns:cdr="http://schemas.openxmlformats.org/drawingml/2006/chartDrawing">
    <cdr:from>
      <cdr:x>0</cdr:x>
      <cdr:y>0</cdr:y>
    </cdr:from>
    <cdr:to>
      <cdr:x>0.1398</cdr:x>
      <cdr:y>0.05049</cdr:y>
    </cdr:to>
    <cdr:sp macro="" textlink="">
      <cdr:nvSpPr>
        <cdr:cNvPr id="3" name="TextBox 2"/>
        <cdr:cNvSpPr txBox="1"/>
      </cdr:nvSpPr>
      <cdr:spPr>
        <a:xfrm xmlns:a="http://schemas.openxmlformats.org/drawingml/2006/main">
          <a:off x="0" y="-1794435"/>
          <a:ext cx="1150470"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smtClean="0"/>
            <a:t>Thous.</a:t>
          </a:r>
          <a:endParaRPr lang="en-US" sz="1000" dirty="0"/>
        </a:p>
      </cdr:txBody>
    </cdr:sp>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0.1398</cdr:x>
      <cdr:y>0.05049</cdr:y>
    </cdr:to>
    <cdr:sp macro="" textlink="">
      <cdr:nvSpPr>
        <cdr:cNvPr id="2" name="TextBox 1"/>
        <cdr:cNvSpPr txBox="1"/>
      </cdr:nvSpPr>
      <cdr:spPr>
        <a:xfrm xmlns:a="http://schemas.openxmlformats.org/drawingml/2006/main">
          <a:off x="0" y="-1779494"/>
          <a:ext cx="1150470"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smtClean="0"/>
            <a:t>Thous.</a:t>
          </a:r>
          <a:endParaRPr lang="en-US" sz="1000" dirty="0"/>
        </a:p>
      </cdr:txBody>
    </cdr:sp>
  </cdr:relSizeAnchor>
  <cdr:relSizeAnchor xmlns:cdr="http://schemas.openxmlformats.org/drawingml/2006/chartDrawing">
    <cdr:from>
      <cdr:x>0.33242</cdr:x>
      <cdr:y>0.01042</cdr:y>
    </cdr:from>
    <cdr:to>
      <cdr:x>0.69735</cdr:x>
      <cdr:y>0.10509</cdr:y>
    </cdr:to>
    <cdr:sp macro="" textlink="">
      <cdr:nvSpPr>
        <cdr:cNvPr id="3" name="TextBox 2"/>
        <cdr:cNvSpPr txBox="1"/>
      </cdr:nvSpPr>
      <cdr:spPr>
        <a:xfrm xmlns:a="http://schemas.openxmlformats.org/drawingml/2006/main">
          <a:off x="2735707" y="50800"/>
          <a:ext cx="3003228" cy="46168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1" dirty="0" smtClean="0"/>
            <a:t>Mean Absolute Error</a:t>
          </a:r>
        </a:p>
        <a:p xmlns:a="http://schemas.openxmlformats.org/drawingml/2006/main">
          <a:pPr algn="ctr"/>
          <a:r>
            <a:rPr lang="en-US" sz="1200" b="1" dirty="0" smtClean="0"/>
            <a:t>Time period: Jan ‘12 – May ‘16</a:t>
          </a: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0.1398</cdr:x>
      <cdr:y>0.05049</cdr:y>
    </cdr:to>
    <cdr:sp macro="" textlink="">
      <cdr:nvSpPr>
        <cdr:cNvPr id="2" name="TextBox 1"/>
        <cdr:cNvSpPr txBox="1"/>
      </cdr:nvSpPr>
      <cdr:spPr>
        <a:xfrm xmlns:a="http://schemas.openxmlformats.org/drawingml/2006/main">
          <a:off x="0" y="-1809750"/>
          <a:ext cx="1150470" cy="15188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smtClean="0"/>
            <a:t>Thous.</a:t>
          </a:r>
          <a:endParaRPr lang="en-US" sz="1000" dirty="0"/>
        </a:p>
      </cdr:txBody>
    </cdr:sp>
  </cdr:relSizeAnchor>
</c:userShapes>
</file>

<file path=ppt/drawings/drawing5.xml><?xml version="1.0" encoding="utf-8"?>
<c:userShapes xmlns:c="http://schemas.openxmlformats.org/drawingml/2006/chart">
  <cdr:relSizeAnchor xmlns:cdr="http://schemas.openxmlformats.org/drawingml/2006/chartDrawing">
    <cdr:from>
      <cdr:x>0.32625</cdr:x>
      <cdr:y>0</cdr:y>
    </cdr:from>
    <cdr:to>
      <cdr:x>0.69118</cdr:x>
      <cdr:y>0.09467</cdr:y>
    </cdr:to>
    <cdr:sp macro="" textlink="">
      <cdr:nvSpPr>
        <cdr:cNvPr id="2" name="TextBox 1"/>
        <cdr:cNvSpPr txBox="1"/>
      </cdr:nvSpPr>
      <cdr:spPr>
        <a:xfrm xmlns:a="http://schemas.openxmlformats.org/drawingml/2006/main">
          <a:off x="2684928" y="0"/>
          <a:ext cx="3003176"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b="1" dirty="0" smtClean="0"/>
            <a:t>Mean Absolute Error</a:t>
          </a:r>
        </a:p>
        <a:p xmlns:a="http://schemas.openxmlformats.org/drawingml/2006/main">
          <a:pPr algn="ctr"/>
          <a:r>
            <a:rPr lang="en-US" sz="1200" b="1" dirty="0" smtClean="0"/>
            <a:t>Time period: Jan ‘06 – May ‘16</a:t>
          </a:r>
        </a:p>
      </cdr:txBody>
    </cdr:sp>
  </cdr:relSizeAnchor>
  <cdr:relSizeAnchor xmlns:cdr="http://schemas.openxmlformats.org/drawingml/2006/chartDrawing">
    <cdr:from>
      <cdr:x>0</cdr:x>
      <cdr:y>0</cdr:y>
    </cdr:from>
    <cdr:to>
      <cdr:x>0.1398</cdr:x>
      <cdr:y>0.05049</cdr:y>
    </cdr:to>
    <cdr:sp macro="" textlink="">
      <cdr:nvSpPr>
        <cdr:cNvPr id="3" name="TextBox 2"/>
        <cdr:cNvSpPr txBox="1"/>
      </cdr:nvSpPr>
      <cdr:spPr>
        <a:xfrm xmlns:a="http://schemas.openxmlformats.org/drawingml/2006/main">
          <a:off x="0" y="-1794435"/>
          <a:ext cx="1150470"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smtClean="0"/>
            <a:t>Thous.</a:t>
          </a:r>
          <a:endParaRPr lang="en-US" sz="1000" dirty="0"/>
        </a:p>
      </cdr:txBody>
    </cdr:sp>
  </cdr:relSizeAnchor>
</c:userShapes>
</file>

<file path=ppt/drawings/drawing6.xml><?xml version="1.0" encoding="utf-8"?>
<c:userShapes xmlns:c="http://schemas.openxmlformats.org/drawingml/2006/chart">
  <cdr:relSizeAnchor xmlns:cdr="http://schemas.openxmlformats.org/drawingml/2006/chartDrawing">
    <cdr:from>
      <cdr:x>0</cdr:x>
      <cdr:y>0</cdr:y>
    </cdr:from>
    <cdr:to>
      <cdr:x>0.1398</cdr:x>
      <cdr:y>0.05049</cdr:y>
    </cdr:to>
    <cdr:sp macro="" textlink="">
      <cdr:nvSpPr>
        <cdr:cNvPr id="2" name="TextBox 1"/>
        <cdr:cNvSpPr txBox="1"/>
      </cdr:nvSpPr>
      <cdr:spPr>
        <a:xfrm xmlns:a="http://schemas.openxmlformats.org/drawingml/2006/main">
          <a:off x="0" y="-1779494"/>
          <a:ext cx="1150470"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smtClean="0"/>
            <a:t>Thous.</a:t>
          </a:r>
          <a:endParaRPr lang="en-US" sz="10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7/7/2016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13</a:t>
            </a:fld>
            <a:endParaRPr lang="en-US"/>
          </a:p>
        </p:txBody>
      </p:sp>
    </p:spTree>
    <p:extLst>
      <p:ext uri="{BB962C8B-B14F-4D97-AF65-F5344CB8AC3E}">
        <p14:creationId xmlns:p14="http://schemas.microsoft.com/office/powerpoint/2010/main" val="51607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over entire period, mean absolute difference between</a:t>
            </a:r>
            <a:r>
              <a:rPr lang="en-US" baseline="0" dirty="0" smtClean="0"/>
              <a:t> both over entire period.</a:t>
            </a:r>
          </a:p>
          <a:p>
            <a:r>
              <a:rPr lang="en-US" baseline="0" dirty="0" smtClean="0"/>
              <a:t>Change and vary time periods, and do correlation and mean absolute difference.</a:t>
            </a:r>
          </a:p>
          <a:p>
            <a:endParaRPr lang="en-US" b="1" baseline="0" dirty="0" smtClean="0"/>
          </a:p>
          <a:p>
            <a:r>
              <a:rPr lang="en-US" b="1" baseline="0" dirty="0" smtClean="0"/>
              <a:t>Plot the error instead</a:t>
            </a:r>
            <a:r>
              <a:rPr lang="is-IS" b="1" baseline="0" dirty="0" smtClean="0"/>
              <a:t>…(linked chart to below it that gives another cut)...Time series of the error (</a:t>
            </a:r>
            <a:r>
              <a:rPr lang="en-US" b="1" baseline="0" dirty="0" smtClean="0"/>
              <a:t>http://</a:t>
            </a:r>
            <a:r>
              <a:rPr lang="en-US" b="1" baseline="0" dirty="0" err="1" smtClean="0"/>
              <a:t>www.highcharts.com</a:t>
            </a:r>
            <a:r>
              <a:rPr lang="en-US" b="1" baseline="0" dirty="0" smtClean="0"/>
              <a:t>/demo/synchronized-charts)</a:t>
            </a:r>
            <a:endParaRPr lang="en-US" b="1" dirty="0"/>
          </a:p>
        </p:txBody>
      </p:sp>
      <p:sp>
        <p:nvSpPr>
          <p:cNvPr id="4" name="Slide Number Placeholder 3"/>
          <p:cNvSpPr>
            <a:spLocks noGrp="1"/>
          </p:cNvSpPr>
          <p:nvPr>
            <p:ph type="sldNum" sz="quarter" idx="10"/>
          </p:nvPr>
        </p:nvSpPr>
        <p:spPr/>
        <p:txBody>
          <a:bodyPr/>
          <a:lstStyle/>
          <a:p>
            <a:fld id="{8E09643C-557E-0E4A-92F2-427D0C822BB5}" type="slidenum">
              <a:rPr lang="en-US" smtClean="0"/>
              <a:t>22</a:t>
            </a:fld>
            <a:endParaRPr lang="en-US"/>
          </a:p>
        </p:txBody>
      </p:sp>
    </p:spTree>
    <p:extLst>
      <p:ext uri="{BB962C8B-B14F-4D97-AF65-F5344CB8AC3E}">
        <p14:creationId xmlns:p14="http://schemas.microsoft.com/office/powerpoint/2010/main" val="2123544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over entire period, mean absolute difference between</a:t>
            </a:r>
            <a:r>
              <a:rPr lang="en-US" baseline="0" dirty="0" smtClean="0"/>
              <a:t> both over entire period.</a:t>
            </a:r>
          </a:p>
          <a:p>
            <a:r>
              <a:rPr lang="en-US" baseline="0" dirty="0" smtClean="0"/>
              <a:t>Change and vary time periods, and do correlation and mean absolute difference.</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23</a:t>
            </a:fld>
            <a:endParaRPr lang="en-US"/>
          </a:p>
        </p:txBody>
      </p:sp>
    </p:spTree>
    <p:extLst>
      <p:ext uri="{BB962C8B-B14F-4D97-AF65-F5344CB8AC3E}">
        <p14:creationId xmlns:p14="http://schemas.microsoft.com/office/powerpoint/2010/main" val="2123544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time periods for</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24</a:t>
            </a:fld>
            <a:endParaRPr lang="en-US"/>
          </a:p>
        </p:txBody>
      </p:sp>
    </p:spTree>
    <p:extLst>
      <p:ext uri="{BB962C8B-B14F-4D97-AF65-F5344CB8AC3E}">
        <p14:creationId xmlns:p14="http://schemas.microsoft.com/office/powerpoint/2010/main" val="1853141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time periods for</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25</a:t>
            </a:fld>
            <a:endParaRPr lang="en-US"/>
          </a:p>
        </p:txBody>
      </p:sp>
    </p:spTree>
    <p:extLst>
      <p:ext uri="{BB962C8B-B14F-4D97-AF65-F5344CB8AC3E}">
        <p14:creationId xmlns:p14="http://schemas.microsoft.com/office/powerpoint/2010/main" val="1853141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over entire period, mean absolute difference between</a:t>
            </a:r>
            <a:r>
              <a:rPr lang="en-US" baseline="0" dirty="0" smtClean="0"/>
              <a:t> both over entire period.</a:t>
            </a:r>
          </a:p>
          <a:p>
            <a:r>
              <a:rPr lang="en-US" baseline="0" dirty="0" smtClean="0"/>
              <a:t>Change and vary time periods, and do correlation and mean absolute difference.</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14</a:t>
            </a:fld>
            <a:endParaRPr lang="en-US"/>
          </a:p>
        </p:txBody>
      </p:sp>
    </p:spTree>
    <p:extLst>
      <p:ext uri="{BB962C8B-B14F-4D97-AF65-F5344CB8AC3E}">
        <p14:creationId xmlns:p14="http://schemas.microsoft.com/office/powerpoint/2010/main" val="212354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time periods </a:t>
            </a:r>
            <a:r>
              <a:rPr lang="en-US" smtClean="0"/>
              <a:t>for</a:t>
            </a:r>
            <a:r>
              <a:rPr lang="en-US" baseline="0" smtClean="0"/>
              <a:t> this.</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15</a:t>
            </a:fld>
            <a:endParaRPr lang="en-US"/>
          </a:p>
        </p:txBody>
      </p:sp>
    </p:spTree>
    <p:extLst>
      <p:ext uri="{BB962C8B-B14F-4D97-AF65-F5344CB8AC3E}">
        <p14:creationId xmlns:p14="http://schemas.microsoft.com/office/powerpoint/2010/main" val="1853141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16</a:t>
            </a:fld>
            <a:endParaRPr lang="en-US"/>
          </a:p>
        </p:txBody>
      </p:sp>
    </p:spTree>
    <p:extLst>
      <p:ext uri="{BB962C8B-B14F-4D97-AF65-F5344CB8AC3E}">
        <p14:creationId xmlns:p14="http://schemas.microsoft.com/office/powerpoint/2010/main" val="516072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over entire period, mean absolute difference between</a:t>
            </a:r>
            <a:r>
              <a:rPr lang="en-US" baseline="0" dirty="0" smtClean="0"/>
              <a:t> both over entire period.</a:t>
            </a:r>
          </a:p>
          <a:p>
            <a:r>
              <a:rPr lang="en-US" baseline="0" dirty="0" smtClean="0"/>
              <a:t>Change and vary time periods, and do correlation and mean absolute difference.</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17</a:t>
            </a:fld>
            <a:endParaRPr lang="en-US"/>
          </a:p>
        </p:txBody>
      </p:sp>
    </p:spTree>
    <p:extLst>
      <p:ext uri="{BB962C8B-B14F-4D97-AF65-F5344CB8AC3E}">
        <p14:creationId xmlns:p14="http://schemas.microsoft.com/office/powerpoint/2010/main" val="2123544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over entire period, mean absolute difference between</a:t>
            </a:r>
            <a:r>
              <a:rPr lang="en-US" baseline="0" dirty="0" smtClean="0"/>
              <a:t> both over entire period.</a:t>
            </a:r>
          </a:p>
          <a:p>
            <a:r>
              <a:rPr lang="en-US" baseline="0" dirty="0" smtClean="0"/>
              <a:t>Change and vary time periods, and do correlation and mean absolute difference.</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18</a:t>
            </a:fld>
            <a:endParaRPr lang="en-US"/>
          </a:p>
        </p:txBody>
      </p:sp>
    </p:spTree>
    <p:extLst>
      <p:ext uri="{BB962C8B-B14F-4D97-AF65-F5344CB8AC3E}">
        <p14:creationId xmlns:p14="http://schemas.microsoft.com/office/powerpoint/2010/main" val="2123544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time periods for</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19</a:t>
            </a:fld>
            <a:endParaRPr lang="en-US"/>
          </a:p>
        </p:txBody>
      </p:sp>
    </p:spTree>
    <p:extLst>
      <p:ext uri="{BB962C8B-B14F-4D97-AF65-F5344CB8AC3E}">
        <p14:creationId xmlns:p14="http://schemas.microsoft.com/office/powerpoint/2010/main" val="1853141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time periods for</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20</a:t>
            </a:fld>
            <a:endParaRPr lang="en-US"/>
          </a:p>
        </p:txBody>
      </p:sp>
    </p:spTree>
    <p:extLst>
      <p:ext uri="{BB962C8B-B14F-4D97-AF65-F5344CB8AC3E}">
        <p14:creationId xmlns:p14="http://schemas.microsoft.com/office/powerpoint/2010/main" val="185314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09643C-557E-0E4A-92F2-427D0C822BB5}" type="slidenum">
              <a:rPr lang="en-US" smtClean="0"/>
              <a:t>21</a:t>
            </a:fld>
            <a:endParaRPr lang="en-US"/>
          </a:p>
        </p:txBody>
      </p:sp>
    </p:spTree>
    <p:extLst>
      <p:ext uri="{BB962C8B-B14F-4D97-AF65-F5344CB8AC3E}">
        <p14:creationId xmlns:p14="http://schemas.microsoft.com/office/powerpoint/2010/main" val="51607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876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6396A3A3-94A6-4E5B-AF39-173ACA3E61CC}" type="datetime2">
              <a:rPr lang="en-US" smtClean="0"/>
              <a:t>Thursday, July 07, 2016</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91351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July 07,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July 07,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July 07,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July 07,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July 07, 2016</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July 07, 2016</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July 07, 2016</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July 07,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July 07,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July 07,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July 07,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6.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ags" Target="../tags/tag3.xml"/><Relationship Id="rId5" Type="http://schemas.openxmlformats.org/officeDocument/2006/relationships/slideLayout" Target="../slideLayouts/slideLayout23.xml"/><Relationship Id="rId10" Type="http://schemas.openxmlformats.org/officeDocument/2006/relationships/vmlDrawing" Target="../drawings/vmlDrawing2.vml"/><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oleObject" Target="../embeddings/oleObject3.bin"/><Relationship Id="rId5" Type="http://schemas.openxmlformats.org/officeDocument/2006/relationships/slideLayout" Target="../slideLayouts/slideLayout31.xml"/><Relationship Id="rId10" Type="http://schemas.openxmlformats.org/officeDocument/2006/relationships/tags" Target="../tags/tag4.xml"/><Relationship Id="rId4" Type="http://schemas.openxmlformats.org/officeDocument/2006/relationships/slideLayout" Target="../slideLayouts/slideLayout30.xml"/><Relationship Id="rId9" Type="http://schemas.openxmlformats.org/officeDocument/2006/relationships/vmlDrawing" Target="../drawings/vmlDrawing3.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oleObject" Target="../embeddings/oleObject4.bin"/><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ags" Target="../tags/tag5.xml"/><Relationship Id="rId5" Type="http://schemas.openxmlformats.org/officeDocument/2006/relationships/slideLayout" Target="../slideLayouts/slideLayout38.xml"/><Relationship Id="rId10" Type="http://schemas.openxmlformats.org/officeDocument/2006/relationships/vmlDrawing" Target="../drawings/vmlDrawing4.vml"/><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44.xml"/><Relationship Id="rId7" Type="http://schemas.openxmlformats.org/officeDocument/2006/relationships/vmlDrawing" Target="../drawings/vmlDrawing5.v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6.xml"/><Relationship Id="rId5" Type="http://schemas.openxmlformats.org/officeDocument/2006/relationships/slideLayout" Target="../slideLayouts/slideLayout46.xml"/><Relationship Id="rId10" Type="http://schemas.openxmlformats.org/officeDocument/2006/relationships/image" Target="../media/image18.emf"/><Relationship Id="rId4" Type="http://schemas.openxmlformats.org/officeDocument/2006/relationships/slideLayout" Target="../slideLayouts/slideLayout45.xml"/><Relationship Id="rId9"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emf"/><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oleObject" Target="../embeddings/oleObject6.bin"/><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ags" Target="../tags/tag7.xml"/><Relationship Id="rId5" Type="http://schemas.openxmlformats.org/officeDocument/2006/relationships/slideLayout" Target="../slideLayouts/slideLayout51.xml"/><Relationship Id="rId10" Type="http://schemas.openxmlformats.org/officeDocument/2006/relationships/vmlDrawing" Target="../drawings/vmlDrawing6.vml"/><Relationship Id="rId4" Type="http://schemas.openxmlformats.org/officeDocument/2006/relationships/slideLayout" Target="../slideLayouts/slideLayout50.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emf"/><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oleObject" Target="../embeddings/oleObject7.bin"/><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ags" Target="../tags/tag8.xml"/><Relationship Id="rId5" Type="http://schemas.openxmlformats.org/officeDocument/2006/relationships/slideLayout" Target="../slideLayouts/slideLayout59.xml"/><Relationship Id="rId10" Type="http://schemas.openxmlformats.org/officeDocument/2006/relationships/vmlDrawing" Target="../drawings/vmlDrawing7.vml"/><Relationship Id="rId4" Type="http://schemas.openxmlformats.org/officeDocument/2006/relationships/slideLayout" Target="../slideLayouts/slideLayout58.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1.emf"/><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oleObject" Target="../embeddings/oleObject8.bin"/><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ags" Target="../tags/tag9.xml"/><Relationship Id="rId5" Type="http://schemas.openxmlformats.org/officeDocument/2006/relationships/slideLayout" Target="../slideLayouts/slideLayout67.xml"/><Relationship Id="rId10" Type="http://schemas.openxmlformats.org/officeDocument/2006/relationships/vmlDrawing" Target="../drawings/vmlDrawing8.vml"/><Relationship Id="rId4" Type="http://schemas.openxmlformats.org/officeDocument/2006/relationships/slideLayout" Target="../slideLayouts/slideLayout66.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3"/>
            </p:custDataLst>
            <p:extLst>
              <p:ext uri="{D42A27DB-BD31-4B8C-83A1-F6EECF244321}">
                <p14:modId xmlns:p14="http://schemas.microsoft.com/office/powerpoint/2010/main" val="23038091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8" name="think-cell Slide" r:id="rId14" imgW="360" imgH="360" progId="TCLayout.ActiveDocument.1">
                  <p:embed/>
                </p:oleObj>
              </mc:Choice>
              <mc:Fallback>
                <p:oleObj name="think-cell Slide" r:id="rId14" imgW="360" imgH="360" progId="TCLayout.ActiveDocument.1">
                  <p:embed/>
                  <p:pic>
                    <p:nvPicPr>
                      <p:cNvPr id="0" name=""/>
                      <p:cNvPicPr/>
                      <p:nvPr/>
                    </p:nvPicPr>
                    <p:blipFill>
                      <a:blip r:embed="rId1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757" r:id="rId10"/>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July 07, 2016</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3"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3" r:id="rId3"/>
    <p:sldLayoutId id="2147483684" r:id="rId4"/>
    <p:sldLayoutId id="2147483685" r:id="rId5"/>
    <p:sldLayoutId id="2147483686" r:id="rId6"/>
    <p:sldLayoutId id="2147483687" r:id="rId7"/>
    <p:sldLayoutId id="2147483688"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14"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53"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37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2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68"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9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3.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document/d/11Rs9k_rrTdcq37EwuAXoyahMkR4dIskegcUbBMqkf5U/edit?usp=sharing" TargetMode="External"/><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72.xml"/><Relationship Id="rId4" Type="http://schemas.openxmlformats.org/officeDocument/2006/relationships/chart" Target="../charts/chart8.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1.xml"/><Relationship Id="rId1" Type="http://schemas.openxmlformats.org/officeDocument/2006/relationships/slideLayout" Target="../slideLayouts/slideLayout72.xml"/><Relationship Id="rId4" Type="http://schemas.openxmlformats.org/officeDocument/2006/relationships/chart" Target="../charts/char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6.png"/><Relationship Id="rId1" Type="http://schemas.openxmlformats.org/officeDocument/2006/relationships/slideLayout" Target="../slideLayouts/slideLayout83.xml"/><Relationship Id="rId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JobView</a:t>
            </a:r>
            <a:r>
              <a:rPr lang="en-US" dirty="0" smtClean="0"/>
              <a:t/>
            </a:r>
            <a:br>
              <a:rPr lang="en-US" dirty="0" smtClean="0"/>
            </a:br>
            <a:r>
              <a:rPr lang="en-US" sz="3200" b="0" dirty="0" smtClean="0"/>
              <a:t>Visualizing ADP’s Employment Report</a:t>
            </a:r>
            <a:endParaRPr lang="en-US" b="0" dirty="0"/>
          </a:p>
        </p:txBody>
      </p:sp>
      <p:sp>
        <p:nvSpPr>
          <p:cNvPr id="3" name="Text Placeholder 2"/>
          <p:cNvSpPr>
            <a:spLocks noGrp="1"/>
          </p:cNvSpPr>
          <p:nvPr>
            <p:ph type="body" sz="quarter" idx="13"/>
          </p:nvPr>
        </p:nvSpPr>
        <p:spPr/>
        <p:txBody>
          <a:bodyPr/>
          <a:lstStyle/>
          <a:p>
            <a:r>
              <a:rPr lang="en-US" dirty="0" smtClean="0"/>
              <a:t>July </a:t>
            </a:r>
            <a:r>
              <a:rPr lang="en-US" dirty="0" smtClean="0"/>
              <a:t>7, </a:t>
            </a:r>
            <a:r>
              <a:rPr lang="en-US" dirty="0" smtClean="0"/>
              <a:t>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01" y="609600"/>
            <a:ext cx="8229600" cy="990600"/>
          </a:xfrm>
        </p:spPr>
        <p:txBody>
          <a:bodyPr>
            <a:normAutofit/>
          </a:bodyPr>
          <a:lstStyle/>
          <a:p>
            <a:r>
              <a:rPr lang="en-US" b="1" dirty="0"/>
              <a:t>User </a:t>
            </a:r>
            <a:r>
              <a:rPr lang="en-US" b="1" dirty="0" smtClean="0"/>
              <a:t>Research: What Financial Professionals Have To Say</a:t>
            </a:r>
            <a:endParaRPr lang="en-US" sz="2200" i="1" dirty="0"/>
          </a:p>
        </p:txBody>
      </p:sp>
      <p:graphicFrame>
        <p:nvGraphicFramePr>
          <p:cNvPr id="7" name="Diagram 6"/>
          <p:cNvGraphicFramePr/>
          <p:nvPr>
            <p:extLst>
              <p:ext uri="{D42A27DB-BD31-4B8C-83A1-F6EECF244321}">
                <p14:modId xmlns:p14="http://schemas.microsoft.com/office/powerpoint/2010/main" val="1332749313"/>
              </p:ext>
            </p:extLst>
          </p:nvPr>
        </p:nvGraphicFramePr>
        <p:xfrm>
          <a:off x="362900" y="1592942"/>
          <a:ext cx="8323899" cy="4655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446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2" y="274996"/>
            <a:ext cx="8655587" cy="761278"/>
          </a:xfrm>
        </p:spPr>
        <p:txBody>
          <a:bodyPr>
            <a:normAutofit fontScale="90000"/>
          </a:bodyPr>
          <a:lstStyle/>
          <a:p>
            <a:r>
              <a:rPr lang="en-US" b="1" dirty="0" smtClean="0"/>
              <a:t>Using a map makes it difficult to view changes over time</a:t>
            </a:r>
            <a:br>
              <a:rPr lang="en-US" b="1" dirty="0" smtClean="0"/>
            </a:br>
            <a:endParaRPr lang="en-US" b="1"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7764463" cy="5419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81368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Time series may make more sense</a:t>
            </a:r>
            <a:br>
              <a:rPr lang="en-US" b="1" dirty="0" smtClean="0"/>
            </a:br>
            <a:r>
              <a:rPr lang="en-US" sz="2000" dirty="0" smtClean="0"/>
              <a:t>Two levels: primary dimension and then filters</a:t>
            </a:r>
            <a:endParaRPr lang="en-US" sz="2000"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77804"/>
            <a:ext cx="7240011" cy="41229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550862" y="1295400"/>
            <a:ext cx="1354138" cy="276999"/>
          </a:xfrm>
          <a:prstGeom prst="rect">
            <a:avLst/>
          </a:prstGeom>
          <a:noFill/>
        </p:spPr>
        <p:txBody>
          <a:bodyPr wrap="square" rtlCol="0">
            <a:spAutoFit/>
          </a:bodyPr>
          <a:lstStyle/>
          <a:p>
            <a:r>
              <a:rPr lang="en-US" sz="1200" b="1" dirty="0" smtClean="0"/>
              <a:t>By Sector</a:t>
            </a:r>
            <a:endParaRPr lang="en-US" sz="1200" b="1" dirty="0"/>
          </a:p>
        </p:txBody>
      </p:sp>
      <p:sp>
        <p:nvSpPr>
          <p:cNvPr id="7" name="TextBox 6"/>
          <p:cNvSpPr txBox="1"/>
          <p:nvPr/>
        </p:nvSpPr>
        <p:spPr>
          <a:xfrm>
            <a:off x="3141662" y="1295400"/>
            <a:ext cx="1354138" cy="276999"/>
          </a:xfrm>
          <a:prstGeom prst="rect">
            <a:avLst/>
          </a:prstGeom>
          <a:noFill/>
        </p:spPr>
        <p:txBody>
          <a:bodyPr wrap="square" rtlCol="0">
            <a:spAutoFit/>
          </a:bodyPr>
          <a:lstStyle/>
          <a:p>
            <a:r>
              <a:rPr lang="en-US" sz="1200" b="1" dirty="0" smtClean="0"/>
              <a:t>By Industry</a:t>
            </a:r>
            <a:endParaRPr lang="en-US" sz="1200" b="1" dirty="0"/>
          </a:p>
        </p:txBody>
      </p:sp>
      <p:sp>
        <p:nvSpPr>
          <p:cNvPr id="8" name="TextBox 7"/>
          <p:cNvSpPr txBox="1"/>
          <p:nvPr/>
        </p:nvSpPr>
        <p:spPr>
          <a:xfrm>
            <a:off x="5580062" y="1295400"/>
            <a:ext cx="1354138" cy="276999"/>
          </a:xfrm>
          <a:prstGeom prst="rect">
            <a:avLst/>
          </a:prstGeom>
          <a:noFill/>
        </p:spPr>
        <p:txBody>
          <a:bodyPr wrap="square" rtlCol="0">
            <a:spAutoFit/>
          </a:bodyPr>
          <a:lstStyle/>
          <a:p>
            <a:r>
              <a:rPr lang="en-US" sz="1200" b="1" dirty="0" smtClean="0"/>
              <a:t>By Region</a:t>
            </a:r>
            <a:endParaRPr lang="en-US" sz="1200" b="1" dirty="0"/>
          </a:p>
        </p:txBody>
      </p:sp>
      <p:pic>
        <p:nvPicPr>
          <p:cNvPr id="32773" name="Picture 5" descr="https://upload.wikimedia.org/wikipedia/commons/d/d1/Drop-down_list_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0"/>
            <a:ext cx="1285875" cy="85725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7477342" y="1295400"/>
            <a:ext cx="1354138" cy="276999"/>
          </a:xfrm>
          <a:prstGeom prst="rect">
            <a:avLst/>
          </a:prstGeom>
          <a:noFill/>
        </p:spPr>
        <p:txBody>
          <a:bodyPr wrap="square" rtlCol="0">
            <a:spAutoFit/>
          </a:bodyPr>
          <a:lstStyle/>
          <a:p>
            <a:r>
              <a:rPr lang="en-US" sz="1200" b="1" dirty="0" smtClean="0"/>
              <a:t>By State</a:t>
            </a:r>
            <a:endParaRPr lang="en-US" sz="1200" b="1" dirty="0"/>
          </a:p>
        </p:txBody>
      </p:sp>
      <p:sp>
        <p:nvSpPr>
          <p:cNvPr id="5" name="Rectangle 4"/>
          <p:cNvSpPr/>
          <p:nvPr/>
        </p:nvSpPr>
        <p:spPr>
          <a:xfrm>
            <a:off x="6553200" y="7731"/>
            <a:ext cx="2590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Tree>
    <p:extLst>
      <p:ext uri="{BB962C8B-B14F-4D97-AF65-F5344CB8AC3E}">
        <p14:creationId xmlns:p14="http://schemas.microsoft.com/office/powerpoint/2010/main" val="3131877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428"/>
            <a:ext cx="8229600" cy="990600"/>
          </a:xfrm>
        </p:spPr>
        <p:txBody>
          <a:bodyPr/>
          <a:lstStyle/>
          <a:p>
            <a:pPr algn="ctr"/>
            <a:r>
              <a:rPr lang="en-US" dirty="0" smtClean="0"/>
              <a:t>Iteration 1 (ADP </a:t>
            </a:r>
            <a:r>
              <a:rPr lang="en-US" dirty="0" err="1" smtClean="0"/>
              <a:t>vs</a:t>
            </a:r>
            <a:r>
              <a:rPr lang="en-US" dirty="0" smtClean="0"/>
              <a:t> BLS)</a:t>
            </a:r>
            <a:endParaRPr lang="en-US" dirty="0"/>
          </a:p>
        </p:txBody>
      </p:sp>
    </p:spTree>
    <p:extLst>
      <p:ext uri="{BB962C8B-B14F-4D97-AF65-F5344CB8AC3E}">
        <p14:creationId xmlns:p14="http://schemas.microsoft.com/office/powerpoint/2010/main" val="26976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ADP vs. BLS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5523742"/>
              </p:ext>
            </p:extLst>
          </p:nvPr>
        </p:nvGraphicFramePr>
        <p:xfrm>
          <a:off x="457200" y="2071270"/>
          <a:ext cx="7620000" cy="432953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1572" y="1424939"/>
            <a:ext cx="1786803" cy="646331"/>
          </a:xfrm>
          <a:prstGeom prst="rect">
            <a:avLst/>
          </a:prstGeom>
          <a:solidFill>
            <a:srgbClr val="CCFFCC"/>
          </a:solidFill>
          <a:ln>
            <a:solidFill>
              <a:schemeClr val="tx1"/>
            </a:solidFill>
          </a:ln>
        </p:spPr>
        <p:txBody>
          <a:bodyPr wrap="square" rtlCol="0">
            <a:spAutoFit/>
          </a:bodyPr>
          <a:lstStyle/>
          <a:p>
            <a:r>
              <a:rPr lang="en-US" b="1" dirty="0" smtClean="0"/>
              <a:t>Monthly comparison </a:t>
            </a:r>
            <a:endParaRPr lang="en-US" b="1" dirty="0"/>
          </a:p>
        </p:txBody>
      </p:sp>
      <p:cxnSp>
        <p:nvCxnSpPr>
          <p:cNvPr id="7" name="Straight Arrow Connector 6"/>
          <p:cNvCxnSpPr/>
          <p:nvPr/>
        </p:nvCxnSpPr>
        <p:spPr>
          <a:xfrm flipH="1">
            <a:off x="2108375" y="1597546"/>
            <a:ext cx="616484" cy="2122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24859" y="1417638"/>
            <a:ext cx="1097341" cy="307777"/>
          </a:xfrm>
          <a:prstGeom prst="rect">
            <a:avLst/>
          </a:prstGeom>
          <a:noFill/>
        </p:spPr>
        <p:txBody>
          <a:bodyPr wrap="square" rtlCol="0">
            <a:spAutoFit/>
          </a:bodyPr>
          <a:lstStyle/>
          <a:p>
            <a:r>
              <a:rPr lang="en-US" sz="1400" dirty="0" smtClean="0"/>
              <a:t>Button</a:t>
            </a:r>
            <a:endParaRPr lang="en-US" sz="1400" dirty="0"/>
          </a:p>
        </p:txBody>
      </p:sp>
    </p:spTree>
    <p:extLst>
      <p:ext uri="{BB962C8B-B14F-4D97-AF65-F5344CB8AC3E}">
        <p14:creationId xmlns:p14="http://schemas.microsoft.com/office/powerpoint/2010/main" val="360385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Comparison of ADP vs. BLS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4244321"/>
              </p:ext>
            </p:extLst>
          </p:nvPr>
        </p:nvGraphicFramePr>
        <p:xfrm>
          <a:off x="457200" y="2132914"/>
          <a:ext cx="8229600" cy="434408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1572" y="1597546"/>
            <a:ext cx="1786803" cy="646331"/>
          </a:xfrm>
          <a:prstGeom prst="rect">
            <a:avLst/>
          </a:prstGeom>
          <a:solidFill>
            <a:srgbClr val="CCFFCC"/>
          </a:solidFill>
          <a:ln>
            <a:solidFill>
              <a:schemeClr val="tx1"/>
            </a:solidFill>
          </a:ln>
        </p:spPr>
        <p:txBody>
          <a:bodyPr wrap="square" rtlCol="0">
            <a:spAutoFit/>
          </a:bodyPr>
          <a:lstStyle/>
          <a:p>
            <a:r>
              <a:rPr lang="en-US" b="1" dirty="0" smtClean="0"/>
              <a:t>Monthly comparison </a:t>
            </a:r>
            <a:endParaRPr lang="en-US" b="1" dirty="0"/>
          </a:p>
        </p:txBody>
      </p:sp>
      <p:cxnSp>
        <p:nvCxnSpPr>
          <p:cNvPr id="6" name="Straight Arrow Connector 5"/>
          <p:cNvCxnSpPr/>
          <p:nvPr/>
        </p:nvCxnSpPr>
        <p:spPr>
          <a:xfrm flipH="1">
            <a:off x="2108375" y="1770153"/>
            <a:ext cx="616484" cy="2122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24859" y="1590245"/>
            <a:ext cx="1726156" cy="523220"/>
          </a:xfrm>
          <a:prstGeom prst="rect">
            <a:avLst/>
          </a:prstGeom>
          <a:noFill/>
        </p:spPr>
        <p:txBody>
          <a:bodyPr wrap="square" rtlCol="0">
            <a:spAutoFit/>
          </a:bodyPr>
          <a:lstStyle/>
          <a:p>
            <a:r>
              <a:rPr lang="en-US" sz="1400" dirty="0" smtClean="0"/>
              <a:t>Result of selecting button</a:t>
            </a:r>
            <a:endParaRPr lang="en-US" sz="1400" dirty="0"/>
          </a:p>
        </p:txBody>
      </p:sp>
    </p:spTree>
    <p:extLst>
      <p:ext uri="{BB962C8B-B14F-4D97-AF65-F5344CB8AC3E}">
        <p14:creationId xmlns:p14="http://schemas.microsoft.com/office/powerpoint/2010/main" val="176698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428"/>
            <a:ext cx="8229600" cy="990600"/>
          </a:xfrm>
        </p:spPr>
        <p:txBody>
          <a:bodyPr/>
          <a:lstStyle/>
          <a:p>
            <a:pPr algn="ctr"/>
            <a:r>
              <a:rPr lang="en-US" dirty="0" smtClean="0"/>
              <a:t>Iteration 2 </a:t>
            </a:r>
            <a:r>
              <a:rPr lang="en-US" dirty="0"/>
              <a:t>(ADP </a:t>
            </a:r>
            <a:r>
              <a:rPr lang="en-US" dirty="0" err="1"/>
              <a:t>vs</a:t>
            </a:r>
            <a:r>
              <a:rPr lang="en-US" dirty="0"/>
              <a:t> BLS)</a:t>
            </a:r>
          </a:p>
        </p:txBody>
      </p:sp>
    </p:spTree>
    <p:extLst>
      <p:ext uri="{BB962C8B-B14F-4D97-AF65-F5344CB8AC3E}">
        <p14:creationId xmlns:p14="http://schemas.microsoft.com/office/powerpoint/2010/main" val="345912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72" y="264073"/>
            <a:ext cx="8229600" cy="990600"/>
          </a:xfrm>
        </p:spPr>
        <p:txBody>
          <a:bodyPr/>
          <a:lstStyle/>
          <a:p>
            <a:r>
              <a:rPr lang="en-US" dirty="0" smtClean="0"/>
              <a:t>ADP vs. BLS private payroll growth</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451990528"/>
              </p:ext>
            </p:extLst>
          </p:nvPr>
        </p:nvGraphicFramePr>
        <p:xfrm>
          <a:off x="457200" y="1809750"/>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ounded Rectangle 10"/>
          <p:cNvSpPr/>
          <p:nvPr/>
        </p:nvSpPr>
        <p:spPr>
          <a:xfrm>
            <a:off x="457200" y="1135143"/>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Monthly </a:t>
            </a:r>
            <a:r>
              <a:rPr lang="en-US" sz="1000" b="1" dirty="0" smtClean="0">
                <a:solidFill>
                  <a:schemeClr val="tx1"/>
                </a:solidFill>
              </a:rPr>
              <a:t>Comparison </a:t>
            </a:r>
            <a:endParaRPr lang="en-US" sz="1000" b="1" dirty="0">
              <a:solidFill>
                <a:schemeClr val="tx1"/>
              </a:solidFill>
            </a:endParaRPr>
          </a:p>
        </p:txBody>
      </p:sp>
      <p:sp>
        <p:nvSpPr>
          <p:cNvPr id="12" name="TextBox 11"/>
          <p:cNvSpPr txBox="1"/>
          <p:nvPr/>
        </p:nvSpPr>
        <p:spPr>
          <a:xfrm>
            <a:off x="5797176" y="1950117"/>
            <a:ext cx="3003176" cy="646331"/>
          </a:xfrm>
          <a:prstGeom prst="rect">
            <a:avLst/>
          </a:prstGeom>
          <a:noFill/>
        </p:spPr>
        <p:txBody>
          <a:bodyPr wrap="square" rtlCol="0">
            <a:spAutoFit/>
          </a:bodyPr>
          <a:lstStyle/>
          <a:p>
            <a:r>
              <a:rPr lang="en-US" sz="1200" b="1" dirty="0" smtClean="0"/>
              <a:t>Time period: Jan ‘06 – May ‘16</a:t>
            </a:r>
          </a:p>
          <a:p>
            <a:r>
              <a:rPr lang="en-US" sz="1200" b="1" dirty="0" smtClean="0"/>
              <a:t>Correlation: 0.98</a:t>
            </a:r>
          </a:p>
          <a:p>
            <a:r>
              <a:rPr lang="en-US" sz="1200" b="1" dirty="0" smtClean="0"/>
              <a:t>Mean absolute error: 45k</a:t>
            </a:r>
            <a:endParaRPr lang="en-US" sz="1200" b="1" dirty="0"/>
          </a:p>
        </p:txBody>
      </p:sp>
      <p:sp>
        <p:nvSpPr>
          <p:cNvPr id="13" name="TextBox 12"/>
          <p:cNvSpPr txBox="1"/>
          <p:nvPr/>
        </p:nvSpPr>
        <p:spPr>
          <a:xfrm>
            <a:off x="2584824" y="1100785"/>
            <a:ext cx="702235" cy="307777"/>
          </a:xfrm>
          <a:prstGeom prst="rect">
            <a:avLst/>
          </a:prstGeom>
          <a:noFill/>
        </p:spPr>
        <p:txBody>
          <a:bodyPr wrap="square" rtlCol="0">
            <a:spAutoFit/>
          </a:bodyPr>
          <a:lstStyle/>
          <a:p>
            <a:r>
              <a:rPr lang="en-US" sz="1400" dirty="0" smtClean="0"/>
              <a:t>Start: </a:t>
            </a:r>
            <a:endParaRPr lang="en-US" sz="1400" dirty="0"/>
          </a:p>
        </p:txBody>
      </p:sp>
      <p:sp>
        <p:nvSpPr>
          <p:cNvPr id="14" name="TextBox 13"/>
          <p:cNvSpPr txBox="1"/>
          <p:nvPr/>
        </p:nvSpPr>
        <p:spPr>
          <a:xfrm>
            <a:off x="5195047" y="1089038"/>
            <a:ext cx="1688352" cy="307777"/>
          </a:xfrm>
          <a:prstGeom prst="rect">
            <a:avLst/>
          </a:prstGeom>
          <a:noFill/>
        </p:spPr>
        <p:txBody>
          <a:bodyPr wrap="square" rtlCol="0">
            <a:spAutoFit/>
          </a:bodyPr>
          <a:lstStyle/>
          <a:p>
            <a:r>
              <a:rPr lang="en-US" sz="1400" dirty="0" smtClean="0"/>
              <a:t>End:</a:t>
            </a:r>
            <a:endParaRPr lang="en-US" sz="1400" dirty="0"/>
          </a:p>
        </p:txBody>
      </p:sp>
      <p:sp>
        <p:nvSpPr>
          <p:cNvPr id="15" name="Rectangle 14"/>
          <p:cNvSpPr/>
          <p:nvPr/>
        </p:nvSpPr>
        <p:spPr>
          <a:xfrm>
            <a:off x="3287059"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70518" y="1135143"/>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19" name="Rectangle 18"/>
          <p:cNvSpPr/>
          <p:nvPr/>
        </p:nvSpPr>
        <p:spPr>
          <a:xfrm>
            <a:off x="4223872"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67294" y="113335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65256" y="113437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107331" y="1142429"/>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3" name="TextBox 22"/>
          <p:cNvSpPr txBox="1"/>
          <p:nvPr/>
        </p:nvSpPr>
        <p:spPr>
          <a:xfrm>
            <a:off x="5622363" y="1119816"/>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24" name="TextBox 23"/>
          <p:cNvSpPr txBox="1"/>
          <p:nvPr/>
        </p:nvSpPr>
        <p:spPr>
          <a:xfrm>
            <a:off x="6559176" y="1131563"/>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7" name="Oval 26"/>
          <p:cNvSpPr/>
          <p:nvPr/>
        </p:nvSpPr>
        <p:spPr>
          <a:xfrm>
            <a:off x="7724588" y="1089038"/>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4588" y="1113566"/>
            <a:ext cx="826584" cy="307777"/>
          </a:xfrm>
          <a:prstGeom prst="rect">
            <a:avLst/>
          </a:prstGeom>
          <a:noFill/>
        </p:spPr>
        <p:txBody>
          <a:bodyPr wrap="square" rtlCol="0">
            <a:spAutoFit/>
          </a:bodyPr>
          <a:lstStyle/>
          <a:p>
            <a:r>
              <a:rPr lang="en-US" sz="1400" b="1" dirty="0" smtClean="0"/>
              <a:t>GO</a:t>
            </a:r>
            <a:endParaRPr lang="en-US" sz="1400" b="1" dirty="0"/>
          </a:p>
        </p:txBody>
      </p:sp>
      <p:sp>
        <p:nvSpPr>
          <p:cNvPr id="3" name="TextBox 2"/>
          <p:cNvSpPr txBox="1"/>
          <p:nvPr/>
        </p:nvSpPr>
        <p:spPr>
          <a:xfrm>
            <a:off x="457200" y="1950117"/>
            <a:ext cx="1150470" cy="246221"/>
          </a:xfrm>
          <a:prstGeom prst="rect">
            <a:avLst/>
          </a:prstGeom>
          <a:noFill/>
        </p:spPr>
        <p:txBody>
          <a:bodyPr wrap="square" rtlCol="0">
            <a:spAutoFit/>
          </a:bodyPr>
          <a:lstStyle/>
          <a:p>
            <a:r>
              <a:rPr lang="en-US" sz="1000" dirty="0" smtClean="0"/>
              <a:t>Thous.</a:t>
            </a:r>
            <a:endParaRPr lang="en-US" sz="1000" dirty="0"/>
          </a:p>
        </p:txBody>
      </p:sp>
    </p:spTree>
    <p:extLst>
      <p:ext uri="{BB962C8B-B14F-4D97-AF65-F5344CB8AC3E}">
        <p14:creationId xmlns:p14="http://schemas.microsoft.com/office/powerpoint/2010/main" val="3018832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72" y="264073"/>
            <a:ext cx="8229600" cy="990600"/>
          </a:xfrm>
        </p:spPr>
        <p:txBody>
          <a:bodyPr/>
          <a:lstStyle/>
          <a:p>
            <a:r>
              <a:rPr lang="en-US" dirty="0" smtClean="0"/>
              <a:t>ADP vs. BLS private payroll growth</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084616076"/>
              </p:ext>
            </p:extLst>
          </p:nvPr>
        </p:nvGraphicFramePr>
        <p:xfrm>
          <a:off x="457200" y="1809750"/>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ounded Rectangle 10"/>
          <p:cNvSpPr/>
          <p:nvPr/>
        </p:nvSpPr>
        <p:spPr>
          <a:xfrm>
            <a:off x="457200" y="1135143"/>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Monthly </a:t>
            </a:r>
            <a:r>
              <a:rPr lang="en-US" sz="1000" b="1" dirty="0" smtClean="0">
                <a:solidFill>
                  <a:schemeClr val="tx1"/>
                </a:solidFill>
              </a:rPr>
              <a:t>Comparison </a:t>
            </a:r>
            <a:endParaRPr lang="en-US" sz="1000" b="1" dirty="0">
              <a:solidFill>
                <a:schemeClr val="tx1"/>
              </a:solidFill>
            </a:endParaRPr>
          </a:p>
        </p:txBody>
      </p:sp>
      <p:sp>
        <p:nvSpPr>
          <p:cNvPr id="12" name="TextBox 11"/>
          <p:cNvSpPr txBox="1"/>
          <p:nvPr/>
        </p:nvSpPr>
        <p:spPr>
          <a:xfrm>
            <a:off x="5797176" y="1950117"/>
            <a:ext cx="3003176" cy="646331"/>
          </a:xfrm>
          <a:prstGeom prst="rect">
            <a:avLst/>
          </a:prstGeom>
          <a:noFill/>
        </p:spPr>
        <p:txBody>
          <a:bodyPr wrap="square" rtlCol="0">
            <a:spAutoFit/>
          </a:bodyPr>
          <a:lstStyle/>
          <a:p>
            <a:r>
              <a:rPr lang="en-US" sz="1200" b="1" dirty="0" smtClean="0"/>
              <a:t>Time period: Jan ‘12 – May ‘16</a:t>
            </a:r>
          </a:p>
          <a:p>
            <a:r>
              <a:rPr lang="en-US" sz="1200" b="1" dirty="0" smtClean="0"/>
              <a:t>Correlation: 0.99</a:t>
            </a:r>
          </a:p>
          <a:p>
            <a:r>
              <a:rPr lang="en-US" sz="1200" b="1" dirty="0" smtClean="0"/>
              <a:t>Mean absolute error: 30k</a:t>
            </a:r>
            <a:endParaRPr lang="en-US" sz="1200" b="1" dirty="0"/>
          </a:p>
        </p:txBody>
      </p:sp>
      <p:sp>
        <p:nvSpPr>
          <p:cNvPr id="13" name="TextBox 12"/>
          <p:cNvSpPr txBox="1"/>
          <p:nvPr/>
        </p:nvSpPr>
        <p:spPr>
          <a:xfrm>
            <a:off x="2584824" y="1100785"/>
            <a:ext cx="702235" cy="307777"/>
          </a:xfrm>
          <a:prstGeom prst="rect">
            <a:avLst/>
          </a:prstGeom>
          <a:noFill/>
        </p:spPr>
        <p:txBody>
          <a:bodyPr wrap="square" rtlCol="0">
            <a:spAutoFit/>
          </a:bodyPr>
          <a:lstStyle/>
          <a:p>
            <a:r>
              <a:rPr lang="en-US" sz="1400" dirty="0" smtClean="0"/>
              <a:t>Start: </a:t>
            </a:r>
            <a:endParaRPr lang="en-US" sz="1400" dirty="0"/>
          </a:p>
        </p:txBody>
      </p:sp>
      <p:sp>
        <p:nvSpPr>
          <p:cNvPr id="14" name="TextBox 13"/>
          <p:cNvSpPr txBox="1"/>
          <p:nvPr/>
        </p:nvSpPr>
        <p:spPr>
          <a:xfrm>
            <a:off x="5195047" y="1089038"/>
            <a:ext cx="1688352" cy="307777"/>
          </a:xfrm>
          <a:prstGeom prst="rect">
            <a:avLst/>
          </a:prstGeom>
          <a:noFill/>
        </p:spPr>
        <p:txBody>
          <a:bodyPr wrap="square" rtlCol="0">
            <a:spAutoFit/>
          </a:bodyPr>
          <a:lstStyle/>
          <a:p>
            <a:r>
              <a:rPr lang="en-US" sz="1400" dirty="0" smtClean="0"/>
              <a:t>End:</a:t>
            </a:r>
            <a:endParaRPr lang="en-US" sz="1400" dirty="0"/>
          </a:p>
        </p:txBody>
      </p:sp>
      <p:sp>
        <p:nvSpPr>
          <p:cNvPr id="15" name="Rectangle 14"/>
          <p:cNvSpPr/>
          <p:nvPr/>
        </p:nvSpPr>
        <p:spPr>
          <a:xfrm>
            <a:off x="3287059"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70518" y="1135143"/>
            <a:ext cx="936813" cy="276999"/>
          </a:xfrm>
          <a:prstGeom prst="rect">
            <a:avLst/>
          </a:prstGeom>
          <a:noFill/>
        </p:spPr>
        <p:txBody>
          <a:bodyPr wrap="square" rtlCol="0">
            <a:spAutoFit/>
          </a:bodyPr>
          <a:lstStyle/>
          <a:p>
            <a:pPr algn="ctr"/>
            <a:r>
              <a:rPr lang="en-US" sz="1200" b="1" dirty="0" smtClean="0"/>
              <a:t>Jan</a:t>
            </a:r>
            <a:endParaRPr lang="en-US" sz="1200" b="1" dirty="0"/>
          </a:p>
        </p:txBody>
      </p:sp>
      <p:sp>
        <p:nvSpPr>
          <p:cNvPr id="19" name="Rectangle 18"/>
          <p:cNvSpPr/>
          <p:nvPr/>
        </p:nvSpPr>
        <p:spPr>
          <a:xfrm>
            <a:off x="4223872"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67294" y="113335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65256" y="113437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107331" y="1142429"/>
            <a:ext cx="936813" cy="276999"/>
          </a:xfrm>
          <a:prstGeom prst="rect">
            <a:avLst/>
          </a:prstGeom>
          <a:noFill/>
        </p:spPr>
        <p:txBody>
          <a:bodyPr wrap="square" rtlCol="0">
            <a:spAutoFit/>
          </a:bodyPr>
          <a:lstStyle/>
          <a:p>
            <a:pPr algn="ctr"/>
            <a:r>
              <a:rPr lang="en-US" sz="1200" b="1" dirty="0" smtClean="0"/>
              <a:t>2012</a:t>
            </a:r>
            <a:endParaRPr lang="en-US" sz="1200" b="1" dirty="0"/>
          </a:p>
        </p:txBody>
      </p:sp>
      <p:sp>
        <p:nvSpPr>
          <p:cNvPr id="23" name="TextBox 22"/>
          <p:cNvSpPr txBox="1"/>
          <p:nvPr/>
        </p:nvSpPr>
        <p:spPr>
          <a:xfrm>
            <a:off x="5622363" y="1119816"/>
            <a:ext cx="936813" cy="276999"/>
          </a:xfrm>
          <a:prstGeom prst="rect">
            <a:avLst/>
          </a:prstGeom>
          <a:noFill/>
        </p:spPr>
        <p:txBody>
          <a:bodyPr wrap="square" rtlCol="0">
            <a:spAutoFit/>
          </a:bodyPr>
          <a:lstStyle/>
          <a:p>
            <a:pPr algn="ctr"/>
            <a:r>
              <a:rPr lang="en-US" sz="1200" b="1" dirty="0" smtClean="0"/>
              <a:t>May</a:t>
            </a:r>
            <a:endParaRPr lang="en-US" sz="1200" b="1" dirty="0"/>
          </a:p>
        </p:txBody>
      </p:sp>
      <p:sp>
        <p:nvSpPr>
          <p:cNvPr id="24" name="TextBox 23"/>
          <p:cNvSpPr txBox="1"/>
          <p:nvPr/>
        </p:nvSpPr>
        <p:spPr>
          <a:xfrm>
            <a:off x="6559176" y="1131563"/>
            <a:ext cx="936813" cy="276999"/>
          </a:xfrm>
          <a:prstGeom prst="rect">
            <a:avLst/>
          </a:prstGeom>
          <a:noFill/>
        </p:spPr>
        <p:txBody>
          <a:bodyPr wrap="square" rtlCol="0">
            <a:spAutoFit/>
          </a:bodyPr>
          <a:lstStyle/>
          <a:p>
            <a:pPr algn="ctr"/>
            <a:r>
              <a:rPr lang="en-US" sz="1200" b="1" dirty="0" smtClean="0"/>
              <a:t>2016</a:t>
            </a:r>
            <a:endParaRPr lang="en-US" sz="1200" b="1" dirty="0"/>
          </a:p>
        </p:txBody>
      </p:sp>
      <p:sp>
        <p:nvSpPr>
          <p:cNvPr id="27" name="Oval 26"/>
          <p:cNvSpPr/>
          <p:nvPr/>
        </p:nvSpPr>
        <p:spPr>
          <a:xfrm>
            <a:off x="7724588" y="1089038"/>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4588" y="1113566"/>
            <a:ext cx="826584" cy="307777"/>
          </a:xfrm>
          <a:prstGeom prst="rect">
            <a:avLst/>
          </a:prstGeom>
          <a:noFill/>
        </p:spPr>
        <p:txBody>
          <a:bodyPr wrap="square" rtlCol="0">
            <a:spAutoFit/>
          </a:bodyPr>
          <a:lstStyle/>
          <a:p>
            <a:r>
              <a:rPr lang="en-US" sz="1400" b="1" dirty="0" smtClean="0"/>
              <a:t>GO</a:t>
            </a:r>
            <a:endParaRPr lang="en-US" sz="1400" b="1" dirty="0"/>
          </a:p>
        </p:txBody>
      </p:sp>
    </p:spTree>
    <p:extLst>
      <p:ext uri="{BB962C8B-B14F-4D97-AF65-F5344CB8AC3E}">
        <p14:creationId xmlns:p14="http://schemas.microsoft.com/office/powerpoint/2010/main" val="818435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77"/>
            <a:ext cx="8229600" cy="990600"/>
          </a:xfrm>
        </p:spPr>
        <p:txBody>
          <a:bodyPr/>
          <a:lstStyle/>
          <a:p>
            <a:r>
              <a:rPr lang="en-US" dirty="0" smtClean="0"/>
              <a:t>Monthly Comparison of ADP vs. BLS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555005946"/>
              </p:ext>
            </p:extLst>
          </p:nvPr>
        </p:nvGraphicFramePr>
        <p:xfrm>
          <a:off x="457200" y="1794435"/>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457200" y="1209859"/>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D9D9D9"/>
                </a:solidFill>
              </a:rPr>
              <a:t>Monthly </a:t>
            </a:r>
            <a:r>
              <a:rPr lang="en-US" sz="1000" b="1" dirty="0" smtClean="0">
                <a:solidFill>
                  <a:srgbClr val="D9D9D9"/>
                </a:solidFill>
              </a:rPr>
              <a:t>Comparison </a:t>
            </a:r>
            <a:endParaRPr lang="en-US" sz="1000" b="1" dirty="0">
              <a:solidFill>
                <a:srgbClr val="D9D9D9"/>
              </a:solidFill>
            </a:endParaRPr>
          </a:p>
        </p:txBody>
      </p:sp>
      <p:sp>
        <p:nvSpPr>
          <p:cNvPr id="18" name="TextBox 17"/>
          <p:cNvSpPr txBox="1"/>
          <p:nvPr/>
        </p:nvSpPr>
        <p:spPr>
          <a:xfrm>
            <a:off x="2556434" y="1239314"/>
            <a:ext cx="702235" cy="307777"/>
          </a:xfrm>
          <a:prstGeom prst="rect">
            <a:avLst/>
          </a:prstGeom>
          <a:noFill/>
        </p:spPr>
        <p:txBody>
          <a:bodyPr wrap="square" rtlCol="0">
            <a:spAutoFit/>
          </a:bodyPr>
          <a:lstStyle/>
          <a:p>
            <a:r>
              <a:rPr lang="en-US" sz="1400" dirty="0" smtClean="0"/>
              <a:t>Start: </a:t>
            </a:r>
            <a:endParaRPr lang="en-US" sz="1400" dirty="0"/>
          </a:p>
        </p:txBody>
      </p:sp>
      <p:sp>
        <p:nvSpPr>
          <p:cNvPr id="19" name="TextBox 18"/>
          <p:cNvSpPr txBox="1"/>
          <p:nvPr/>
        </p:nvSpPr>
        <p:spPr>
          <a:xfrm>
            <a:off x="5166657" y="1227567"/>
            <a:ext cx="1688352" cy="307777"/>
          </a:xfrm>
          <a:prstGeom prst="rect">
            <a:avLst/>
          </a:prstGeom>
          <a:noFill/>
        </p:spPr>
        <p:txBody>
          <a:bodyPr wrap="square" rtlCol="0">
            <a:spAutoFit/>
          </a:bodyPr>
          <a:lstStyle/>
          <a:p>
            <a:r>
              <a:rPr lang="en-US" sz="1400" dirty="0" smtClean="0"/>
              <a:t>End:</a:t>
            </a:r>
            <a:endParaRPr lang="en-US" sz="1400" dirty="0"/>
          </a:p>
        </p:txBody>
      </p:sp>
      <p:sp>
        <p:nvSpPr>
          <p:cNvPr id="20" name="Rectangle 19"/>
          <p:cNvSpPr/>
          <p:nvPr/>
        </p:nvSpPr>
        <p:spPr>
          <a:xfrm>
            <a:off x="3258669"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142128" y="1273672"/>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22" name="Rectangle 21"/>
          <p:cNvSpPr/>
          <p:nvPr/>
        </p:nvSpPr>
        <p:spPr>
          <a:xfrm>
            <a:off x="4195482"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38904" y="127188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36866" y="1272900"/>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078941" y="1280958"/>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6" name="TextBox 25"/>
          <p:cNvSpPr txBox="1"/>
          <p:nvPr/>
        </p:nvSpPr>
        <p:spPr>
          <a:xfrm>
            <a:off x="5593973" y="1258345"/>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27" name="TextBox 26"/>
          <p:cNvSpPr txBox="1"/>
          <p:nvPr/>
        </p:nvSpPr>
        <p:spPr>
          <a:xfrm>
            <a:off x="6530786" y="1270092"/>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8" name="Oval 27"/>
          <p:cNvSpPr/>
          <p:nvPr/>
        </p:nvSpPr>
        <p:spPr>
          <a:xfrm>
            <a:off x="7696198" y="1227567"/>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6198" y="1258345"/>
            <a:ext cx="826584" cy="307777"/>
          </a:xfrm>
          <a:prstGeom prst="rect">
            <a:avLst/>
          </a:prstGeom>
          <a:noFill/>
        </p:spPr>
        <p:txBody>
          <a:bodyPr wrap="square" rtlCol="0">
            <a:spAutoFit/>
          </a:bodyPr>
          <a:lstStyle/>
          <a:p>
            <a:r>
              <a:rPr lang="en-US" sz="1400" b="1" dirty="0" smtClean="0"/>
              <a:t>GO</a:t>
            </a:r>
            <a:endParaRPr lang="en-US" sz="1400" b="1" dirty="0"/>
          </a:p>
        </p:txBody>
      </p:sp>
    </p:spTree>
    <p:extLst>
      <p:ext uri="{BB962C8B-B14F-4D97-AF65-F5344CB8AC3E}">
        <p14:creationId xmlns:p14="http://schemas.microsoft.com/office/powerpoint/2010/main" val="16338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Mid-term Presentations (week 9 – 7/7/16)</a:t>
            </a:r>
            <a:endParaRPr lang="en-US" b="1" dirty="0"/>
          </a:p>
        </p:txBody>
      </p:sp>
      <p:sp>
        <p:nvSpPr>
          <p:cNvPr id="3" name="Text Placeholder 2"/>
          <p:cNvSpPr>
            <a:spLocks noGrp="1"/>
          </p:cNvSpPr>
          <p:nvPr>
            <p:ph type="body" sz="quarter" idx="15"/>
          </p:nvPr>
        </p:nvSpPr>
        <p:spPr>
          <a:xfrm>
            <a:off x="304800" y="838200"/>
            <a:ext cx="8552499" cy="5257800"/>
          </a:xfrm>
        </p:spPr>
        <p:txBody>
          <a:bodyPr>
            <a:normAutofit lnSpcReduction="10000"/>
          </a:bodyPr>
          <a:lstStyle/>
          <a:p>
            <a:pPr marL="0" indent="0">
              <a:buNone/>
            </a:pPr>
            <a:endParaRPr lang="en-US" sz="1200" dirty="0"/>
          </a:p>
          <a:p>
            <a:r>
              <a:rPr lang="en-US" sz="1200" b="0" dirty="0"/>
              <a:t>You will give a 15-minute presentation showing your prototype thus far during the week nine live session. At this point, you should have some form of prototype that can demonstrate the interactions. You might do this with Keynote or PowerPoint, for example. You may use a static drawing program if you can explain the interaction thoroughly. You can show your work in code if you like, but it's not required at this stage. You should show several iterations of designs that your group has considered and explain why you made the choices you made to get the current design. You should also explain how you plan to test your design. The use of supporting slides is encouraged. All team members must participate in the presentation</a:t>
            </a:r>
            <a:r>
              <a:rPr lang="en-US" sz="1200" b="0" dirty="0" smtClean="0"/>
              <a:t>.</a:t>
            </a:r>
          </a:p>
          <a:p>
            <a:pPr marL="0" indent="0">
              <a:buNone/>
            </a:pPr>
            <a:endParaRPr lang="en-US" sz="1200" dirty="0"/>
          </a:p>
          <a:p>
            <a:r>
              <a:rPr lang="en-US" sz="1200" dirty="0"/>
              <a:t>Points to be sure you cover</a:t>
            </a:r>
            <a:r>
              <a:rPr lang="en-US" sz="1200" dirty="0" smtClean="0"/>
              <a:t>:</a:t>
            </a:r>
          </a:p>
          <a:p>
            <a:pPr lvl="1"/>
            <a:r>
              <a:rPr lang="en-US" sz="1200" dirty="0" smtClean="0"/>
              <a:t>Deck mockup (Amin)</a:t>
            </a:r>
            <a:endParaRPr lang="en-US" sz="1200" dirty="0"/>
          </a:p>
          <a:p>
            <a:pPr lvl="1" fontAlgn="base"/>
            <a:r>
              <a:rPr lang="en-US" sz="1200" dirty="0" smtClean="0"/>
              <a:t>Current ADP state: what is the NER? (Roiana) </a:t>
            </a:r>
            <a:endParaRPr lang="en-US" sz="1200" b="0" dirty="0" smtClean="0"/>
          </a:p>
          <a:p>
            <a:pPr lvl="1" fontAlgn="base"/>
            <a:r>
              <a:rPr lang="en-US" sz="1200" dirty="0" smtClean="0"/>
              <a:t>Target audience </a:t>
            </a:r>
            <a:r>
              <a:rPr lang="en-US" sz="1200" dirty="0"/>
              <a:t>and appropriate audience tasks </a:t>
            </a:r>
            <a:r>
              <a:rPr lang="en-US" sz="1200" dirty="0" smtClean="0"/>
              <a:t>(Amin)</a:t>
            </a:r>
            <a:endParaRPr lang="en-US" sz="1200" dirty="0"/>
          </a:p>
          <a:p>
            <a:pPr lvl="1" fontAlgn="base"/>
            <a:r>
              <a:rPr lang="en-US" sz="1200" dirty="0" smtClean="0"/>
              <a:t>User Discovery research (Roiana and Saad)</a:t>
            </a:r>
          </a:p>
          <a:p>
            <a:pPr lvl="2" fontAlgn="base"/>
            <a:r>
              <a:rPr lang="en-US" sz="1200" dirty="0" smtClean="0"/>
              <a:t>observation of how journalists use NER</a:t>
            </a:r>
          </a:p>
          <a:p>
            <a:pPr lvl="2" fontAlgn="base"/>
            <a:r>
              <a:rPr lang="en-US" sz="1200" dirty="0" smtClean="0"/>
              <a:t>Interviews with financial professionals</a:t>
            </a:r>
          </a:p>
          <a:p>
            <a:pPr lvl="1" fontAlgn="base"/>
            <a:r>
              <a:rPr lang="en-US" sz="1200" dirty="0" smtClean="0"/>
              <a:t>Deeper dive on dataset (what cuts does it have) and </a:t>
            </a:r>
            <a:r>
              <a:rPr lang="en-US" sz="1200" dirty="0"/>
              <a:t>how you are using it </a:t>
            </a:r>
            <a:r>
              <a:rPr lang="en-US" sz="1200" dirty="0" smtClean="0"/>
              <a:t>(Saad)</a:t>
            </a:r>
            <a:endParaRPr lang="en-US" sz="1200" b="0" dirty="0" smtClean="0"/>
          </a:p>
          <a:p>
            <a:pPr lvl="1" fontAlgn="base"/>
            <a:r>
              <a:rPr lang="en-US" sz="1200" b="0" dirty="0" smtClean="0"/>
              <a:t>Iteration </a:t>
            </a:r>
            <a:r>
              <a:rPr lang="en-US" sz="1200" b="0" dirty="0"/>
              <a:t>of your </a:t>
            </a:r>
            <a:r>
              <a:rPr lang="en-US" sz="1200" b="0" dirty="0" smtClean="0"/>
              <a:t>design (Amin and Roiana)</a:t>
            </a:r>
            <a:endParaRPr lang="en-US" sz="1200" b="0" dirty="0"/>
          </a:p>
          <a:p>
            <a:pPr lvl="1" fontAlgn="base"/>
            <a:r>
              <a:rPr lang="en-US" sz="1200" dirty="0"/>
              <a:t>Your complete current mockup </a:t>
            </a:r>
            <a:r>
              <a:rPr lang="en-US" sz="1200" dirty="0" smtClean="0"/>
              <a:t>(Amin and Roiana)</a:t>
            </a:r>
          </a:p>
          <a:p>
            <a:pPr lvl="1" fontAlgn="base"/>
            <a:r>
              <a:rPr lang="en-US" sz="1200" dirty="0" smtClean="0"/>
              <a:t>Testing plan (esp. UAT) (Amin)</a:t>
            </a:r>
            <a:endParaRPr lang="en-US" sz="1200" b="0" dirty="0" smtClean="0"/>
          </a:p>
          <a:p>
            <a:pPr lvl="1" fontAlgn="base"/>
            <a:r>
              <a:rPr lang="en-US" sz="1200" b="0" dirty="0" smtClean="0"/>
              <a:t>email </a:t>
            </a:r>
            <a:r>
              <a:rPr lang="en-US" sz="1200" b="0" dirty="0"/>
              <a:t>address for receiving </a:t>
            </a:r>
            <a:r>
              <a:rPr lang="en-US" sz="1200" b="0" dirty="0" smtClean="0"/>
              <a:t>feedback (Saad)</a:t>
            </a:r>
            <a:endParaRPr lang="en-US" sz="1200" b="0" dirty="0"/>
          </a:p>
          <a:p>
            <a:endParaRPr lang="en-US" sz="1200" b="0" dirty="0" smtClean="0"/>
          </a:p>
          <a:p>
            <a:r>
              <a:rPr lang="en-US" sz="1200" dirty="0" smtClean="0"/>
              <a:t>Feedback </a:t>
            </a:r>
            <a:r>
              <a:rPr lang="en-US" sz="1200" dirty="0"/>
              <a:t>for presentations</a:t>
            </a:r>
            <a:r>
              <a:rPr lang="en-US" sz="1200" b="0" dirty="0"/>
              <a:t>: Each member of a group will be assigned to give feedback to another group (group 1 members each provide their thoughts to group 2, group 2 to group 3, etc.). See the </a:t>
            </a:r>
            <a:r>
              <a:rPr lang="en-US" sz="1200" b="0" u="sng" dirty="0">
                <a:hlinkClick r:id="rId2"/>
              </a:rPr>
              <a:t>midterm presentation peer review google doc</a:t>
            </a:r>
            <a:r>
              <a:rPr lang="en-US" sz="1200" b="0" dirty="0"/>
              <a:t> for a list of questions to consider. Try to make your notes during the presentation itself so that you can send your feedback right away. Your group’s presentation should include an email address to which your peer reviewers can send their feedback.</a:t>
            </a:r>
            <a:endParaRPr lang="en-US" sz="1200" dirty="0"/>
          </a:p>
          <a:p>
            <a:endParaRPr lang="en-US" sz="1200" dirty="0"/>
          </a:p>
        </p:txBody>
      </p:sp>
    </p:spTree>
    <p:extLst>
      <p:ext uri="{BB962C8B-B14F-4D97-AF65-F5344CB8AC3E}">
        <p14:creationId xmlns:p14="http://schemas.microsoft.com/office/powerpoint/2010/main" val="2321573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77"/>
            <a:ext cx="8229600" cy="990600"/>
          </a:xfrm>
        </p:spPr>
        <p:txBody>
          <a:bodyPr/>
          <a:lstStyle/>
          <a:p>
            <a:r>
              <a:rPr lang="en-US" dirty="0" smtClean="0"/>
              <a:t>Monthly Comparison of ADP vs. BLS</a:t>
            </a:r>
            <a:endParaRPr lang="en-US" dirty="0"/>
          </a:p>
        </p:txBody>
      </p:sp>
      <p:graphicFrame>
        <p:nvGraphicFramePr>
          <p:cNvPr id="30" name="Content Placeholder 29"/>
          <p:cNvGraphicFramePr>
            <a:graphicFrameLocks noGrp="1"/>
          </p:cNvGraphicFramePr>
          <p:nvPr>
            <p:ph idx="1"/>
            <p:extLst>
              <p:ext uri="{D42A27DB-BD31-4B8C-83A1-F6EECF244321}">
                <p14:modId xmlns:p14="http://schemas.microsoft.com/office/powerpoint/2010/main" val="2299561920"/>
              </p:ext>
            </p:extLst>
          </p:nvPr>
        </p:nvGraphicFramePr>
        <p:xfrm>
          <a:off x="457200" y="1779494"/>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457200" y="1209859"/>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bg1">
                    <a:lumMod val="85000"/>
                  </a:schemeClr>
                </a:solidFill>
              </a:rPr>
              <a:t>Monthly </a:t>
            </a:r>
            <a:r>
              <a:rPr lang="en-US" sz="1000" b="1" dirty="0" smtClean="0">
                <a:solidFill>
                  <a:schemeClr val="bg1">
                    <a:lumMod val="85000"/>
                  </a:schemeClr>
                </a:solidFill>
              </a:rPr>
              <a:t>Comparison </a:t>
            </a:r>
            <a:endParaRPr lang="en-US" sz="1000" b="1" dirty="0">
              <a:solidFill>
                <a:schemeClr val="bg1">
                  <a:lumMod val="85000"/>
                </a:schemeClr>
              </a:solidFill>
            </a:endParaRPr>
          </a:p>
        </p:txBody>
      </p:sp>
      <p:sp>
        <p:nvSpPr>
          <p:cNvPr id="18" name="TextBox 17"/>
          <p:cNvSpPr txBox="1"/>
          <p:nvPr/>
        </p:nvSpPr>
        <p:spPr>
          <a:xfrm>
            <a:off x="2556434" y="1239314"/>
            <a:ext cx="702235" cy="307777"/>
          </a:xfrm>
          <a:prstGeom prst="rect">
            <a:avLst/>
          </a:prstGeom>
          <a:noFill/>
        </p:spPr>
        <p:txBody>
          <a:bodyPr wrap="square" rtlCol="0">
            <a:spAutoFit/>
          </a:bodyPr>
          <a:lstStyle/>
          <a:p>
            <a:r>
              <a:rPr lang="en-US" sz="1400" dirty="0" smtClean="0"/>
              <a:t>Start: </a:t>
            </a:r>
            <a:endParaRPr lang="en-US" sz="1400" dirty="0"/>
          </a:p>
        </p:txBody>
      </p:sp>
      <p:sp>
        <p:nvSpPr>
          <p:cNvPr id="19" name="TextBox 18"/>
          <p:cNvSpPr txBox="1"/>
          <p:nvPr/>
        </p:nvSpPr>
        <p:spPr>
          <a:xfrm>
            <a:off x="5166657" y="1227567"/>
            <a:ext cx="1688352" cy="307777"/>
          </a:xfrm>
          <a:prstGeom prst="rect">
            <a:avLst/>
          </a:prstGeom>
          <a:noFill/>
        </p:spPr>
        <p:txBody>
          <a:bodyPr wrap="square" rtlCol="0">
            <a:spAutoFit/>
          </a:bodyPr>
          <a:lstStyle/>
          <a:p>
            <a:r>
              <a:rPr lang="en-US" sz="1400" dirty="0" smtClean="0"/>
              <a:t>End:</a:t>
            </a:r>
            <a:endParaRPr lang="en-US" sz="1400" dirty="0"/>
          </a:p>
        </p:txBody>
      </p:sp>
      <p:sp>
        <p:nvSpPr>
          <p:cNvPr id="20" name="Rectangle 19"/>
          <p:cNvSpPr/>
          <p:nvPr/>
        </p:nvSpPr>
        <p:spPr>
          <a:xfrm>
            <a:off x="3258669"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142128" y="1273672"/>
            <a:ext cx="936813" cy="276999"/>
          </a:xfrm>
          <a:prstGeom prst="rect">
            <a:avLst/>
          </a:prstGeom>
          <a:noFill/>
        </p:spPr>
        <p:txBody>
          <a:bodyPr wrap="square" rtlCol="0">
            <a:spAutoFit/>
          </a:bodyPr>
          <a:lstStyle/>
          <a:p>
            <a:pPr algn="ctr"/>
            <a:r>
              <a:rPr lang="en-US" sz="1200" b="1" dirty="0" smtClean="0"/>
              <a:t>Jan</a:t>
            </a:r>
            <a:endParaRPr lang="en-US" sz="1200" b="1" dirty="0"/>
          </a:p>
        </p:txBody>
      </p:sp>
      <p:sp>
        <p:nvSpPr>
          <p:cNvPr id="22" name="Rectangle 21"/>
          <p:cNvSpPr/>
          <p:nvPr/>
        </p:nvSpPr>
        <p:spPr>
          <a:xfrm>
            <a:off x="4195482"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38904" y="127188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36866" y="1272900"/>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078941" y="1280958"/>
            <a:ext cx="936813" cy="276999"/>
          </a:xfrm>
          <a:prstGeom prst="rect">
            <a:avLst/>
          </a:prstGeom>
          <a:noFill/>
        </p:spPr>
        <p:txBody>
          <a:bodyPr wrap="square" rtlCol="0">
            <a:spAutoFit/>
          </a:bodyPr>
          <a:lstStyle/>
          <a:p>
            <a:pPr algn="ctr"/>
            <a:r>
              <a:rPr lang="en-US" sz="1200" b="1" dirty="0" smtClean="0"/>
              <a:t>2012</a:t>
            </a:r>
            <a:endParaRPr lang="en-US" sz="1200" b="1" dirty="0"/>
          </a:p>
        </p:txBody>
      </p:sp>
      <p:sp>
        <p:nvSpPr>
          <p:cNvPr id="26" name="TextBox 25"/>
          <p:cNvSpPr txBox="1"/>
          <p:nvPr/>
        </p:nvSpPr>
        <p:spPr>
          <a:xfrm>
            <a:off x="5593973" y="1258345"/>
            <a:ext cx="936813" cy="276999"/>
          </a:xfrm>
          <a:prstGeom prst="rect">
            <a:avLst/>
          </a:prstGeom>
          <a:noFill/>
        </p:spPr>
        <p:txBody>
          <a:bodyPr wrap="square" rtlCol="0">
            <a:spAutoFit/>
          </a:bodyPr>
          <a:lstStyle/>
          <a:p>
            <a:pPr algn="ctr"/>
            <a:r>
              <a:rPr lang="en-US" sz="1200" b="1" dirty="0" smtClean="0"/>
              <a:t>May</a:t>
            </a:r>
            <a:endParaRPr lang="en-US" sz="1200" b="1" dirty="0"/>
          </a:p>
        </p:txBody>
      </p:sp>
      <p:sp>
        <p:nvSpPr>
          <p:cNvPr id="27" name="TextBox 26"/>
          <p:cNvSpPr txBox="1"/>
          <p:nvPr/>
        </p:nvSpPr>
        <p:spPr>
          <a:xfrm>
            <a:off x="6530786" y="1270092"/>
            <a:ext cx="936813" cy="276999"/>
          </a:xfrm>
          <a:prstGeom prst="rect">
            <a:avLst/>
          </a:prstGeom>
          <a:noFill/>
        </p:spPr>
        <p:txBody>
          <a:bodyPr wrap="square" rtlCol="0">
            <a:spAutoFit/>
          </a:bodyPr>
          <a:lstStyle/>
          <a:p>
            <a:pPr algn="ctr"/>
            <a:r>
              <a:rPr lang="en-US" sz="1200" b="1" dirty="0" smtClean="0"/>
              <a:t>2016</a:t>
            </a:r>
            <a:endParaRPr lang="en-US" sz="1200" b="1" dirty="0"/>
          </a:p>
        </p:txBody>
      </p:sp>
      <p:sp>
        <p:nvSpPr>
          <p:cNvPr id="28" name="Oval 27"/>
          <p:cNvSpPr/>
          <p:nvPr/>
        </p:nvSpPr>
        <p:spPr>
          <a:xfrm>
            <a:off x="7696198" y="1227567"/>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6198" y="1258345"/>
            <a:ext cx="826584" cy="307777"/>
          </a:xfrm>
          <a:prstGeom prst="rect">
            <a:avLst/>
          </a:prstGeom>
          <a:noFill/>
        </p:spPr>
        <p:txBody>
          <a:bodyPr wrap="square" rtlCol="0">
            <a:spAutoFit/>
          </a:bodyPr>
          <a:lstStyle/>
          <a:p>
            <a:r>
              <a:rPr lang="en-US" sz="1400" b="1" dirty="0" smtClean="0"/>
              <a:t>GO</a:t>
            </a:r>
            <a:endParaRPr lang="en-US" sz="1400" b="1" dirty="0"/>
          </a:p>
        </p:txBody>
      </p:sp>
    </p:spTree>
    <p:extLst>
      <p:ext uri="{BB962C8B-B14F-4D97-AF65-F5344CB8AC3E}">
        <p14:creationId xmlns:p14="http://schemas.microsoft.com/office/powerpoint/2010/main" val="1869829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428"/>
            <a:ext cx="8229600" cy="990600"/>
          </a:xfrm>
        </p:spPr>
        <p:txBody>
          <a:bodyPr/>
          <a:lstStyle/>
          <a:p>
            <a:pPr algn="ctr"/>
            <a:r>
              <a:rPr lang="en-US" smtClean="0"/>
              <a:t>Iteration 3 </a:t>
            </a:r>
            <a:r>
              <a:rPr lang="en-US" dirty="0"/>
              <a:t>(ADP </a:t>
            </a:r>
            <a:r>
              <a:rPr lang="en-US" dirty="0" err="1"/>
              <a:t>vs</a:t>
            </a:r>
            <a:r>
              <a:rPr lang="en-US" dirty="0"/>
              <a:t> BLS)</a:t>
            </a:r>
          </a:p>
        </p:txBody>
      </p:sp>
    </p:spTree>
    <p:extLst>
      <p:ext uri="{BB962C8B-B14F-4D97-AF65-F5344CB8AC3E}">
        <p14:creationId xmlns:p14="http://schemas.microsoft.com/office/powerpoint/2010/main" val="218733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72" y="264073"/>
            <a:ext cx="8229600" cy="990600"/>
          </a:xfrm>
        </p:spPr>
        <p:txBody>
          <a:bodyPr/>
          <a:lstStyle/>
          <a:p>
            <a:r>
              <a:rPr lang="en-US" dirty="0" smtClean="0"/>
              <a:t>ADP vs. BLS private payroll growth</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467961842"/>
              </p:ext>
            </p:extLst>
          </p:nvPr>
        </p:nvGraphicFramePr>
        <p:xfrm>
          <a:off x="457200" y="1696719"/>
          <a:ext cx="8229600" cy="3001309"/>
        </p:xfrm>
        <a:graphic>
          <a:graphicData uri="http://schemas.openxmlformats.org/drawingml/2006/chart">
            <c:chart xmlns:c="http://schemas.openxmlformats.org/drawingml/2006/chart" xmlns:r="http://schemas.openxmlformats.org/officeDocument/2006/relationships" r:id="rId3"/>
          </a:graphicData>
        </a:graphic>
      </p:graphicFrame>
      <p:sp>
        <p:nvSpPr>
          <p:cNvPr id="11" name="Rounded Rectangle 10"/>
          <p:cNvSpPr/>
          <p:nvPr/>
        </p:nvSpPr>
        <p:spPr>
          <a:xfrm>
            <a:off x="457200" y="1135143"/>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Monthly </a:t>
            </a:r>
            <a:r>
              <a:rPr lang="en-US" sz="1000" b="1" dirty="0" smtClean="0">
                <a:solidFill>
                  <a:schemeClr val="tx1"/>
                </a:solidFill>
              </a:rPr>
              <a:t>Comparison </a:t>
            </a:r>
            <a:endParaRPr lang="en-US" sz="1000" b="1" dirty="0">
              <a:solidFill>
                <a:schemeClr val="tx1"/>
              </a:solidFill>
            </a:endParaRPr>
          </a:p>
        </p:txBody>
      </p:sp>
      <p:sp>
        <p:nvSpPr>
          <p:cNvPr id="12" name="TextBox 11"/>
          <p:cNvSpPr txBox="1"/>
          <p:nvPr/>
        </p:nvSpPr>
        <p:spPr>
          <a:xfrm>
            <a:off x="5797176" y="1699173"/>
            <a:ext cx="3003176" cy="646331"/>
          </a:xfrm>
          <a:prstGeom prst="rect">
            <a:avLst/>
          </a:prstGeom>
          <a:noFill/>
        </p:spPr>
        <p:txBody>
          <a:bodyPr wrap="square" rtlCol="0">
            <a:spAutoFit/>
          </a:bodyPr>
          <a:lstStyle/>
          <a:p>
            <a:r>
              <a:rPr lang="en-US" sz="1200" b="1" dirty="0" smtClean="0"/>
              <a:t>Time period: Jan ‘06 – May ‘16</a:t>
            </a:r>
          </a:p>
          <a:p>
            <a:r>
              <a:rPr lang="en-US" sz="1200" b="1" dirty="0" smtClean="0"/>
              <a:t>Correlation: 0.98</a:t>
            </a:r>
          </a:p>
          <a:p>
            <a:r>
              <a:rPr lang="en-US" sz="1200" b="1" dirty="0" smtClean="0"/>
              <a:t>Mean absolute error: 45k</a:t>
            </a:r>
            <a:endParaRPr lang="en-US" sz="1200" b="1" dirty="0"/>
          </a:p>
        </p:txBody>
      </p:sp>
      <p:sp>
        <p:nvSpPr>
          <p:cNvPr id="13" name="TextBox 12"/>
          <p:cNvSpPr txBox="1"/>
          <p:nvPr/>
        </p:nvSpPr>
        <p:spPr>
          <a:xfrm>
            <a:off x="2584824" y="1100785"/>
            <a:ext cx="702235" cy="307777"/>
          </a:xfrm>
          <a:prstGeom prst="rect">
            <a:avLst/>
          </a:prstGeom>
          <a:noFill/>
        </p:spPr>
        <p:txBody>
          <a:bodyPr wrap="square" rtlCol="0">
            <a:spAutoFit/>
          </a:bodyPr>
          <a:lstStyle/>
          <a:p>
            <a:r>
              <a:rPr lang="en-US" sz="1400" dirty="0" smtClean="0"/>
              <a:t>Start: </a:t>
            </a:r>
            <a:endParaRPr lang="en-US" sz="1400" dirty="0"/>
          </a:p>
        </p:txBody>
      </p:sp>
      <p:sp>
        <p:nvSpPr>
          <p:cNvPr id="14" name="TextBox 13"/>
          <p:cNvSpPr txBox="1"/>
          <p:nvPr/>
        </p:nvSpPr>
        <p:spPr>
          <a:xfrm>
            <a:off x="5195047" y="1089038"/>
            <a:ext cx="1688352" cy="307777"/>
          </a:xfrm>
          <a:prstGeom prst="rect">
            <a:avLst/>
          </a:prstGeom>
          <a:noFill/>
        </p:spPr>
        <p:txBody>
          <a:bodyPr wrap="square" rtlCol="0">
            <a:spAutoFit/>
          </a:bodyPr>
          <a:lstStyle/>
          <a:p>
            <a:r>
              <a:rPr lang="en-US" sz="1400" dirty="0" smtClean="0"/>
              <a:t>End:</a:t>
            </a:r>
            <a:endParaRPr lang="en-US" sz="1400" dirty="0"/>
          </a:p>
        </p:txBody>
      </p:sp>
      <p:sp>
        <p:nvSpPr>
          <p:cNvPr id="15" name="Rectangle 14"/>
          <p:cNvSpPr/>
          <p:nvPr/>
        </p:nvSpPr>
        <p:spPr>
          <a:xfrm>
            <a:off x="3287059"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70518" y="1135143"/>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19" name="Rectangle 18"/>
          <p:cNvSpPr/>
          <p:nvPr/>
        </p:nvSpPr>
        <p:spPr>
          <a:xfrm>
            <a:off x="4223872"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67294" y="113335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65256" y="113437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107331" y="1142429"/>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3" name="TextBox 22"/>
          <p:cNvSpPr txBox="1"/>
          <p:nvPr/>
        </p:nvSpPr>
        <p:spPr>
          <a:xfrm>
            <a:off x="5622363" y="1119816"/>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24" name="TextBox 23"/>
          <p:cNvSpPr txBox="1"/>
          <p:nvPr/>
        </p:nvSpPr>
        <p:spPr>
          <a:xfrm>
            <a:off x="6559176" y="1131563"/>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7" name="Oval 26"/>
          <p:cNvSpPr/>
          <p:nvPr/>
        </p:nvSpPr>
        <p:spPr>
          <a:xfrm>
            <a:off x="7724588" y="1089038"/>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4588" y="1113566"/>
            <a:ext cx="826584" cy="307777"/>
          </a:xfrm>
          <a:prstGeom prst="rect">
            <a:avLst/>
          </a:prstGeom>
          <a:noFill/>
        </p:spPr>
        <p:txBody>
          <a:bodyPr wrap="square" rtlCol="0">
            <a:spAutoFit/>
          </a:bodyPr>
          <a:lstStyle/>
          <a:p>
            <a:r>
              <a:rPr lang="en-US" sz="1400" b="1" dirty="0" smtClean="0"/>
              <a:t>GO</a:t>
            </a:r>
            <a:endParaRPr lang="en-US" sz="1400" b="1" dirty="0"/>
          </a:p>
        </p:txBody>
      </p:sp>
      <p:sp>
        <p:nvSpPr>
          <p:cNvPr id="3" name="TextBox 2"/>
          <p:cNvSpPr txBox="1"/>
          <p:nvPr/>
        </p:nvSpPr>
        <p:spPr>
          <a:xfrm>
            <a:off x="457200" y="1696719"/>
            <a:ext cx="1150470" cy="246221"/>
          </a:xfrm>
          <a:prstGeom prst="rect">
            <a:avLst/>
          </a:prstGeom>
          <a:noFill/>
        </p:spPr>
        <p:txBody>
          <a:bodyPr wrap="square" rtlCol="0">
            <a:spAutoFit/>
          </a:bodyPr>
          <a:lstStyle/>
          <a:p>
            <a:r>
              <a:rPr lang="en-US" sz="1000" dirty="0" smtClean="0"/>
              <a:t>Thous.</a:t>
            </a:r>
            <a:endParaRPr lang="en-US" sz="1000" dirty="0"/>
          </a:p>
        </p:txBody>
      </p:sp>
      <p:graphicFrame>
        <p:nvGraphicFramePr>
          <p:cNvPr id="25" name="Chart 24"/>
          <p:cNvGraphicFramePr>
            <a:graphicFrameLocks/>
          </p:cNvGraphicFramePr>
          <p:nvPr>
            <p:extLst>
              <p:ext uri="{D42A27DB-BD31-4B8C-83A1-F6EECF244321}">
                <p14:modId xmlns:p14="http://schemas.microsoft.com/office/powerpoint/2010/main" val="4249495300"/>
              </p:ext>
            </p:extLst>
          </p:nvPr>
        </p:nvGraphicFramePr>
        <p:xfrm>
          <a:off x="457200" y="4840941"/>
          <a:ext cx="8229600" cy="18975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4697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72" y="264073"/>
            <a:ext cx="8229600" cy="990600"/>
          </a:xfrm>
        </p:spPr>
        <p:txBody>
          <a:bodyPr/>
          <a:lstStyle/>
          <a:p>
            <a:r>
              <a:rPr lang="en-US" dirty="0" smtClean="0"/>
              <a:t>ADP vs. BLS private payroll growth</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489840209"/>
              </p:ext>
            </p:extLst>
          </p:nvPr>
        </p:nvGraphicFramePr>
        <p:xfrm>
          <a:off x="457200" y="1809750"/>
          <a:ext cx="8229600" cy="3008376"/>
        </p:xfrm>
        <a:graphic>
          <a:graphicData uri="http://schemas.openxmlformats.org/drawingml/2006/chart">
            <c:chart xmlns:c="http://schemas.openxmlformats.org/drawingml/2006/chart" xmlns:r="http://schemas.openxmlformats.org/officeDocument/2006/relationships" r:id="rId3"/>
          </a:graphicData>
        </a:graphic>
      </p:graphicFrame>
      <p:sp>
        <p:nvSpPr>
          <p:cNvPr id="11" name="Rounded Rectangle 10"/>
          <p:cNvSpPr/>
          <p:nvPr/>
        </p:nvSpPr>
        <p:spPr>
          <a:xfrm>
            <a:off x="457200" y="1135143"/>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Monthly </a:t>
            </a:r>
            <a:r>
              <a:rPr lang="en-US" sz="1000" b="1" dirty="0" smtClean="0">
                <a:solidFill>
                  <a:schemeClr val="tx1"/>
                </a:solidFill>
              </a:rPr>
              <a:t>Comparison </a:t>
            </a:r>
            <a:endParaRPr lang="en-US" sz="1000" b="1" dirty="0">
              <a:solidFill>
                <a:schemeClr val="tx1"/>
              </a:solidFill>
            </a:endParaRPr>
          </a:p>
        </p:txBody>
      </p:sp>
      <p:sp>
        <p:nvSpPr>
          <p:cNvPr id="12" name="TextBox 11"/>
          <p:cNvSpPr txBox="1"/>
          <p:nvPr/>
        </p:nvSpPr>
        <p:spPr>
          <a:xfrm>
            <a:off x="5797176" y="1817514"/>
            <a:ext cx="3003176" cy="646331"/>
          </a:xfrm>
          <a:prstGeom prst="rect">
            <a:avLst/>
          </a:prstGeom>
          <a:noFill/>
        </p:spPr>
        <p:txBody>
          <a:bodyPr wrap="square" rtlCol="0">
            <a:spAutoFit/>
          </a:bodyPr>
          <a:lstStyle/>
          <a:p>
            <a:r>
              <a:rPr lang="en-US" sz="1200" b="1" dirty="0" smtClean="0"/>
              <a:t>Time period: Jan ‘12 – May ‘16</a:t>
            </a:r>
          </a:p>
          <a:p>
            <a:r>
              <a:rPr lang="en-US" sz="1200" b="1" dirty="0" smtClean="0"/>
              <a:t>Correlation: 0.99</a:t>
            </a:r>
          </a:p>
          <a:p>
            <a:r>
              <a:rPr lang="en-US" sz="1200" b="1" dirty="0" smtClean="0"/>
              <a:t>Mean absolute error: 30k</a:t>
            </a:r>
            <a:endParaRPr lang="en-US" sz="1200" b="1" dirty="0"/>
          </a:p>
        </p:txBody>
      </p:sp>
      <p:sp>
        <p:nvSpPr>
          <p:cNvPr id="13" name="TextBox 12"/>
          <p:cNvSpPr txBox="1"/>
          <p:nvPr/>
        </p:nvSpPr>
        <p:spPr>
          <a:xfrm>
            <a:off x="2584824" y="1100785"/>
            <a:ext cx="702235" cy="307777"/>
          </a:xfrm>
          <a:prstGeom prst="rect">
            <a:avLst/>
          </a:prstGeom>
          <a:noFill/>
        </p:spPr>
        <p:txBody>
          <a:bodyPr wrap="square" rtlCol="0">
            <a:spAutoFit/>
          </a:bodyPr>
          <a:lstStyle/>
          <a:p>
            <a:r>
              <a:rPr lang="en-US" sz="1400" dirty="0" smtClean="0"/>
              <a:t>Start: </a:t>
            </a:r>
            <a:endParaRPr lang="en-US" sz="1400" dirty="0"/>
          </a:p>
        </p:txBody>
      </p:sp>
      <p:sp>
        <p:nvSpPr>
          <p:cNvPr id="14" name="TextBox 13"/>
          <p:cNvSpPr txBox="1"/>
          <p:nvPr/>
        </p:nvSpPr>
        <p:spPr>
          <a:xfrm>
            <a:off x="5195047" y="1089038"/>
            <a:ext cx="1688352" cy="307777"/>
          </a:xfrm>
          <a:prstGeom prst="rect">
            <a:avLst/>
          </a:prstGeom>
          <a:noFill/>
        </p:spPr>
        <p:txBody>
          <a:bodyPr wrap="square" rtlCol="0">
            <a:spAutoFit/>
          </a:bodyPr>
          <a:lstStyle/>
          <a:p>
            <a:r>
              <a:rPr lang="en-US" sz="1400" dirty="0" smtClean="0"/>
              <a:t>End:</a:t>
            </a:r>
            <a:endParaRPr lang="en-US" sz="1400" dirty="0"/>
          </a:p>
        </p:txBody>
      </p:sp>
      <p:sp>
        <p:nvSpPr>
          <p:cNvPr id="15" name="Rectangle 14"/>
          <p:cNvSpPr/>
          <p:nvPr/>
        </p:nvSpPr>
        <p:spPr>
          <a:xfrm>
            <a:off x="3287059"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70518" y="1135143"/>
            <a:ext cx="936813" cy="276999"/>
          </a:xfrm>
          <a:prstGeom prst="rect">
            <a:avLst/>
          </a:prstGeom>
          <a:noFill/>
        </p:spPr>
        <p:txBody>
          <a:bodyPr wrap="square" rtlCol="0">
            <a:spAutoFit/>
          </a:bodyPr>
          <a:lstStyle/>
          <a:p>
            <a:pPr algn="ctr"/>
            <a:r>
              <a:rPr lang="en-US" sz="1200" b="1" dirty="0" smtClean="0"/>
              <a:t>Jan</a:t>
            </a:r>
            <a:endParaRPr lang="en-US" sz="1200" b="1" dirty="0"/>
          </a:p>
        </p:txBody>
      </p:sp>
      <p:sp>
        <p:nvSpPr>
          <p:cNvPr id="19" name="Rectangle 18"/>
          <p:cNvSpPr/>
          <p:nvPr/>
        </p:nvSpPr>
        <p:spPr>
          <a:xfrm>
            <a:off x="4223872" y="1135143"/>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67294" y="113335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665256" y="113437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107331" y="1142429"/>
            <a:ext cx="936813" cy="276999"/>
          </a:xfrm>
          <a:prstGeom prst="rect">
            <a:avLst/>
          </a:prstGeom>
          <a:noFill/>
        </p:spPr>
        <p:txBody>
          <a:bodyPr wrap="square" rtlCol="0">
            <a:spAutoFit/>
          </a:bodyPr>
          <a:lstStyle/>
          <a:p>
            <a:pPr algn="ctr"/>
            <a:r>
              <a:rPr lang="en-US" sz="1200" b="1" dirty="0" smtClean="0"/>
              <a:t>2012</a:t>
            </a:r>
            <a:endParaRPr lang="en-US" sz="1200" b="1" dirty="0"/>
          </a:p>
        </p:txBody>
      </p:sp>
      <p:sp>
        <p:nvSpPr>
          <p:cNvPr id="23" name="TextBox 22"/>
          <p:cNvSpPr txBox="1"/>
          <p:nvPr/>
        </p:nvSpPr>
        <p:spPr>
          <a:xfrm>
            <a:off x="5622363" y="1119816"/>
            <a:ext cx="936813" cy="276999"/>
          </a:xfrm>
          <a:prstGeom prst="rect">
            <a:avLst/>
          </a:prstGeom>
          <a:noFill/>
        </p:spPr>
        <p:txBody>
          <a:bodyPr wrap="square" rtlCol="0">
            <a:spAutoFit/>
          </a:bodyPr>
          <a:lstStyle/>
          <a:p>
            <a:pPr algn="ctr"/>
            <a:r>
              <a:rPr lang="en-US" sz="1200" b="1" dirty="0" smtClean="0"/>
              <a:t>May</a:t>
            </a:r>
            <a:endParaRPr lang="en-US" sz="1200" b="1" dirty="0"/>
          </a:p>
        </p:txBody>
      </p:sp>
      <p:sp>
        <p:nvSpPr>
          <p:cNvPr id="24" name="TextBox 23"/>
          <p:cNvSpPr txBox="1"/>
          <p:nvPr/>
        </p:nvSpPr>
        <p:spPr>
          <a:xfrm>
            <a:off x="6559176" y="1131563"/>
            <a:ext cx="936813" cy="276999"/>
          </a:xfrm>
          <a:prstGeom prst="rect">
            <a:avLst/>
          </a:prstGeom>
          <a:noFill/>
        </p:spPr>
        <p:txBody>
          <a:bodyPr wrap="square" rtlCol="0">
            <a:spAutoFit/>
          </a:bodyPr>
          <a:lstStyle/>
          <a:p>
            <a:pPr algn="ctr"/>
            <a:r>
              <a:rPr lang="en-US" sz="1200" b="1" dirty="0" smtClean="0"/>
              <a:t>2016</a:t>
            </a:r>
            <a:endParaRPr lang="en-US" sz="1200" b="1" dirty="0"/>
          </a:p>
        </p:txBody>
      </p:sp>
      <p:sp>
        <p:nvSpPr>
          <p:cNvPr id="27" name="Oval 26"/>
          <p:cNvSpPr/>
          <p:nvPr/>
        </p:nvSpPr>
        <p:spPr>
          <a:xfrm>
            <a:off x="7724588" y="1089038"/>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4588" y="1113566"/>
            <a:ext cx="826584" cy="307777"/>
          </a:xfrm>
          <a:prstGeom prst="rect">
            <a:avLst/>
          </a:prstGeom>
          <a:noFill/>
        </p:spPr>
        <p:txBody>
          <a:bodyPr wrap="square" rtlCol="0">
            <a:spAutoFit/>
          </a:bodyPr>
          <a:lstStyle/>
          <a:p>
            <a:r>
              <a:rPr lang="en-US" sz="1400" b="1" dirty="0" smtClean="0"/>
              <a:t>GO</a:t>
            </a:r>
            <a:endParaRPr lang="en-US" sz="1400" b="1" dirty="0"/>
          </a:p>
        </p:txBody>
      </p:sp>
      <p:graphicFrame>
        <p:nvGraphicFramePr>
          <p:cNvPr id="18" name="Chart 17"/>
          <p:cNvGraphicFramePr>
            <a:graphicFrameLocks/>
          </p:cNvGraphicFramePr>
          <p:nvPr>
            <p:extLst>
              <p:ext uri="{D42A27DB-BD31-4B8C-83A1-F6EECF244321}">
                <p14:modId xmlns:p14="http://schemas.microsoft.com/office/powerpoint/2010/main" val="2392285627"/>
              </p:ext>
            </p:extLst>
          </p:nvPr>
        </p:nvGraphicFramePr>
        <p:xfrm>
          <a:off x="457200" y="4840941"/>
          <a:ext cx="8229600" cy="18975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76673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77"/>
            <a:ext cx="8229600" cy="990600"/>
          </a:xfrm>
        </p:spPr>
        <p:txBody>
          <a:bodyPr/>
          <a:lstStyle/>
          <a:p>
            <a:r>
              <a:rPr lang="en-US" dirty="0" smtClean="0"/>
              <a:t>Monthly Comparison of ADP vs. BLS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29706684"/>
              </p:ext>
            </p:extLst>
          </p:nvPr>
        </p:nvGraphicFramePr>
        <p:xfrm>
          <a:off x="457200" y="1794435"/>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457200" y="1209859"/>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D9D9D9"/>
                </a:solidFill>
              </a:rPr>
              <a:t>Monthly </a:t>
            </a:r>
            <a:r>
              <a:rPr lang="en-US" sz="1000" b="1" dirty="0" smtClean="0">
                <a:solidFill>
                  <a:srgbClr val="D9D9D9"/>
                </a:solidFill>
              </a:rPr>
              <a:t>Comparison </a:t>
            </a:r>
            <a:endParaRPr lang="en-US" sz="1000" b="1" dirty="0">
              <a:solidFill>
                <a:srgbClr val="D9D9D9"/>
              </a:solidFill>
            </a:endParaRPr>
          </a:p>
        </p:txBody>
      </p:sp>
      <p:sp>
        <p:nvSpPr>
          <p:cNvPr id="18" name="TextBox 17"/>
          <p:cNvSpPr txBox="1"/>
          <p:nvPr/>
        </p:nvSpPr>
        <p:spPr>
          <a:xfrm>
            <a:off x="2556434" y="1239314"/>
            <a:ext cx="702235" cy="307777"/>
          </a:xfrm>
          <a:prstGeom prst="rect">
            <a:avLst/>
          </a:prstGeom>
          <a:noFill/>
        </p:spPr>
        <p:txBody>
          <a:bodyPr wrap="square" rtlCol="0">
            <a:spAutoFit/>
          </a:bodyPr>
          <a:lstStyle/>
          <a:p>
            <a:r>
              <a:rPr lang="en-US" sz="1400" dirty="0" smtClean="0"/>
              <a:t>Start: </a:t>
            </a:r>
            <a:endParaRPr lang="en-US" sz="1400" dirty="0"/>
          </a:p>
        </p:txBody>
      </p:sp>
      <p:sp>
        <p:nvSpPr>
          <p:cNvPr id="19" name="TextBox 18"/>
          <p:cNvSpPr txBox="1"/>
          <p:nvPr/>
        </p:nvSpPr>
        <p:spPr>
          <a:xfrm>
            <a:off x="5166657" y="1227567"/>
            <a:ext cx="1688352" cy="307777"/>
          </a:xfrm>
          <a:prstGeom prst="rect">
            <a:avLst/>
          </a:prstGeom>
          <a:noFill/>
        </p:spPr>
        <p:txBody>
          <a:bodyPr wrap="square" rtlCol="0">
            <a:spAutoFit/>
          </a:bodyPr>
          <a:lstStyle/>
          <a:p>
            <a:r>
              <a:rPr lang="en-US" sz="1400" dirty="0" smtClean="0"/>
              <a:t>End:</a:t>
            </a:r>
            <a:endParaRPr lang="en-US" sz="1400" dirty="0"/>
          </a:p>
        </p:txBody>
      </p:sp>
      <p:sp>
        <p:nvSpPr>
          <p:cNvPr id="20" name="Rectangle 19"/>
          <p:cNvSpPr/>
          <p:nvPr/>
        </p:nvSpPr>
        <p:spPr>
          <a:xfrm>
            <a:off x="3258669"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142128" y="1273672"/>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22" name="Rectangle 21"/>
          <p:cNvSpPr/>
          <p:nvPr/>
        </p:nvSpPr>
        <p:spPr>
          <a:xfrm>
            <a:off x="4195482"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38904" y="127188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36866" y="1272900"/>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078941" y="1280958"/>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6" name="TextBox 25"/>
          <p:cNvSpPr txBox="1"/>
          <p:nvPr/>
        </p:nvSpPr>
        <p:spPr>
          <a:xfrm>
            <a:off x="5593973" y="1258345"/>
            <a:ext cx="936813" cy="276999"/>
          </a:xfrm>
          <a:prstGeom prst="rect">
            <a:avLst/>
          </a:prstGeom>
          <a:noFill/>
        </p:spPr>
        <p:txBody>
          <a:bodyPr wrap="square" rtlCol="0">
            <a:spAutoFit/>
          </a:bodyPr>
          <a:lstStyle/>
          <a:p>
            <a:pPr algn="ctr"/>
            <a:r>
              <a:rPr lang="en-US" sz="1200" dirty="0" smtClean="0"/>
              <a:t>Month</a:t>
            </a:r>
            <a:endParaRPr lang="en-US" sz="1200" dirty="0"/>
          </a:p>
        </p:txBody>
      </p:sp>
      <p:sp>
        <p:nvSpPr>
          <p:cNvPr id="27" name="TextBox 26"/>
          <p:cNvSpPr txBox="1"/>
          <p:nvPr/>
        </p:nvSpPr>
        <p:spPr>
          <a:xfrm>
            <a:off x="6530786" y="1270092"/>
            <a:ext cx="936813" cy="276999"/>
          </a:xfrm>
          <a:prstGeom prst="rect">
            <a:avLst/>
          </a:prstGeom>
          <a:noFill/>
        </p:spPr>
        <p:txBody>
          <a:bodyPr wrap="square" rtlCol="0">
            <a:spAutoFit/>
          </a:bodyPr>
          <a:lstStyle/>
          <a:p>
            <a:pPr algn="ctr"/>
            <a:r>
              <a:rPr lang="en-US" sz="1200" dirty="0" smtClean="0"/>
              <a:t>Year</a:t>
            </a:r>
            <a:endParaRPr lang="en-US" sz="1200" dirty="0"/>
          </a:p>
        </p:txBody>
      </p:sp>
      <p:sp>
        <p:nvSpPr>
          <p:cNvPr id="28" name="Oval 27"/>
          <p:cNvSpPr/>
          <p:nvPr/>
        </p:nvSpPr>
        <p:spPr>
          <a:xfrm>
            <a:off x="7696198" y="1227567"/>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6198" y="1258345"/>
            <a:ext cx="826584" cy="307777"/>
          </a:xfrm>
          <a:prstGeom prst="rect">
            <a:avLst/>
          </a:prstGeom>
          <a:noFill/>
        </p:spPr>
        <p:txBody>
          <a:bodyPr wrap="square" rtlCol="0">
            <a:spAutoFit/>
          </a:bodyPr>
          <a:lstStyle/>
          <a:p>
            <a:r>
              <a:rPr lang="en-US" sz="1400" b="1" dirty="0" smtClean="0"/>
              <a:t>GO</a:t>
            </a:r>
            <a:endParaRPr lang="en-US" sz="1400" b="1" dirty="0"/>
          </a:p>
        </p:txBody>
      </p:sp>
    </p:spTree>
    <p:extLst>
      <p:ext uri="{BB962C8B-B14F-4D97-AF65-F5344CB8AC3E}">
        <p14:creationId xmlns:p14="http://schemas.microsoft.com/office/powerpoint/2010/main" val="284141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77"/>
            <a:ext cx="8229600" cy="990600"/>
          </a:xfrm>
        </p:spPr>
        <p:txBody>
          <a:bodyPr/>
          <a:lstStyle/>
          <a:p>
            <a:r>
              <a:rPr lang="en-US" dirty="0" smtClean="0"/>
              <a:t>Monthly Comparison of ADP vs. BLS</a:t>
            </a:r>
            <a:endParaRPr lang="en-US" dirty="0"/>
          </a:p>
        </p:txBody>
      </p:sp>
      <p:graphicFrame>
        <p:nvGraphicFramePr>
          <p:cNvPr id="30" name="Content Placeholder 29"/>
          <p:cNvGraphicFramePr>
            <a:graphicFrameLocks noGrp="1"/>
          </p:cNvGraphicFramePr>
          <p:nvPr>
            <p:ph idx="1"/>
            <p:extLst>
              <p:ext uri="{D42A27DB-BD31-4B8C-83A1-F6EECF244321}">
                <p14:modId xmlns:p14="http://schemas.microsoft.com/office/powerpoint/2010/main" val="3741341378"/>
              </p:ext>
            </p:extLst>
          </p:nvPr>
        </p:nvGraphicFramePr>
        <p:xfrm>
          <a:off x="457200" y="1779494"/>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457200" y="1209859"/>
            <a:ext cx="1045883" cy="46317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bg1">
                    <a:lumMod val="85000"/>
                  </a:schemeClr>
                </a:solidFill>
              </a:rPr>
              <a:t>Monthly </a:t>
            </a:r>
            <a:r>
              <a:rPr lang="en-US" sz="1000" b="1" dirty="0" smtClean="0">
                <a:solidFill>
                  <a:schemeClr val="bg1">
                    <a:lumMod val="85000"/>
                  </a:schemeClr>
                </a:solidFill>
              </a:rPr>
              <a:t>Comparison </a:t>
            </a:r>
            <a:endParaRPr lang="en-US" sz="1000" b="1" dirty="0">
              <a:solidFill>
                <a:schemeClr val="bg1">
                  <a:lumMod val="85000"/>
                </a:schemeClr>
              </a:solidFill>
            </a:endParaRPr>
          </a:p>
        </p:txBody>
      </p:sp>
      <p:sp>
        <p:nvSpPr>
          <p:cNvPr id="18" name="TextBox 17"/>
          <p:cNvSpPr txBox="1"/>
          <p:nvPr/>
        </p:nvSpPr>
        <p:spPr>
          <a:xfrm>
            <a:off x="2556434" y="1239314"/>
            <a:ext cx="702235" cy="307777"/>
          </a:xfrm>
          <a:prstGeom prst="rect">
            <a:avLst/>
          </a:prstGeom>
          <a:noFill/>
        </p:spPr>
        <p:txBody>
          <a:bodyPr wrap="square" rtlCol="0">
            <a:spAutoFit/>
          </a:bodyPr>
          <a:lstStyle/>
          <a:p>
            <a:r>
              <a:rPr lang="en-US" sz="1400" dirty="0" smtClean="0"/>
              <a:t>Start: </a:t>
            </a:r>
            <a:endParaRPr lang="en-US" sz="1400" dirty="0"/>
          </a:p>
        </p:txBody>
      </p:sp>
      <p:sp>
        <p:nvSpPr>
          <p:cNvPr id="19" name="TextBox 18"/>
          <p:cNvSpPr txBox="1"/>
          <p:nvPr/>
        </p:nvSpPr>
        <p:spPr>
          <a:xfrm>
            <a:off x="5166657" y="1227567"/>
            <a:ext cx="1688352" cy="307777"/>
          </a:xfrm>
          <a:prstGeom prst="rect">
            <a:avLst/>
          </a:prstGeom>
          <a:noFill/>
        </p:spPr>
        <p:txBody>
          <a:bodyPr wrap="square" rtlCol="0">
            <a:spAutoFit/>
          </a:bodyPr>
          <a:lstStyle/>
          <a:p>
            <a:r>
              <a:rPr lang="en-US" sz="1400" dirty="0" smtClean="0"/>
              <a:t>End:</a:t>
            </a:r>
            <a:endParaRPr lang="en-US" sz="1400" dirty="0"/>
          </a:p>
        </p:txBody>
      </p:sp>
      <p:sp>
        <p:nvSpPr>
          <p:cNvPr id="20" name="Rectangle 19"/>
          <p:cNvSpPr/>
          <p:nvPr/>
        </p:nvSpPr>
        <p:spPr>
          <a:xfrm>
            <a:off x="3258669"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142128" y="1273672"/>
            <a:ext cx="936813" cy="276999"/>
          </a:xfrm>
          <a:prstGeom prst="rect">
            <a:avLst/>
          </a:prstGeom>
          <a:noFill/>
        </p:spPr>
        <p:txBody>
          <a:bodyPr wrap="square" rtlCol="0">
            <a:spAutoFit/>
          </a:bodyPr>
          <a:lstStyle/>
          <a:p>
            <a:pPr algn="ctr"/>
            <a:r>
              <a:rPr lang="en-US" sz="1200" b="1" dirty="0" smtClean="0"/>
              <a:t>Jan</a:t>
            </a:r>
            <a:endParaRPr lang="en-US" sz="1200" b="1" dirty="0"/>
          </a:p>
        </p:txBody>
      </p:sp>
      <p:sp>
        <p:nvSpPr>
          <p:cNvPr id="22" name="Rectangle 21"/>
          <p:cNvSpPr/>
          <p:nvPr/>
        </p:nvSpPr>
        <p:spPr>
          <a:xfrm>
            <a:off x="4195482" y="1273672"/>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738904" y="1271881"/>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36866" y="1272900"/>
            <a:ext cx="791882" cy="2426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078941" y="1280958"/>
            <a:ext cx="936813" cy="276999"/>
          </a:xfrm>
          <a:prstGeom prst="rect">
            <a:avLst/>
          </a:prstGeom>
          <a:noFill/>
        </p:spPr>
        <p:txBody>
          <a:bodyPr wrap="square" rtlCol="0">
            <a:spAutoFit/>
          </a:bodyPr>
          <a:lstStyle/>
          <a:p>
            <a:pPr algn="ctr"/>
            <a:r>
              <a:rPr lang="en-US" sz="1200" b="1" dirty="0" smtClean="0"/>
              <a:t>2012</a:t>
            </a:r>
            <a:endParaRPr lang="en-US" sz="1200" b="1" dirty="0"/>
          </a:p>
        </p:txBody>
      </p:sp>
      <p:sp>
        <p:nvSpPr>
          <p:cNvPr id="26" name="TextBox 25"/>
          <p:cNvSpPr txBox="1"/>
          <p:nvPr/>
        </p:nvSpPr>
        <p:spPr>
          <a:xfrm>
            <a:off x="5593973" y="1258345"/>
            <a:ext cx="936813" cy="276999"/>
          </a:xfrm>
          <a:prstGeom prst="rect">
            <a:avLst/>
          </a:prstGeom>
          <a:noFill/>
        </p:spPr>
        <p:txBody>
          <a:bodyPr wrap="square" rtlCol="0">
            <a:spAutoFit/>
          </a:bodyPr>
          <a:lstStyle/>
          <a:p>
            <a:pPr algn="ctr"/>
            <a:r>
              <a:rPr lang="en-US" sz="1200" b="1" dirty="0" smtClean="0"/>
              <a:t>May</a:t>
            </a:r>
            <a:endParaRPr lang="en-US" sz="1200" b="1" dirty="0"/>
          </a:p>
        </p:txBody>
      </p:sp>
      <p:sp>
        <p:nvSpPr>
          <p:cNvPr id="27" name="TextBox 26"/>
          <p:cNvSpPr txBox="1"/>
          <p:nvPr/>
        </p:nvSpPr>
        <p:spPr>
          <a:xfrm>
            <a:off x="6530786" y="1270092"/>
            <a:ext cx="936813" cy="276999"/>
          </a:xfrm>
          <a:prstGeom prst="rect">
            <a:avLst/>
          </a:prstGeom>
          <a:noFill/>
        </p:spPr>
        <p:txBody>
          <a:bodyPr wrap="square" rtlCol="0">
            <a:spAutoFit/>
          </a:bodyPr>
          <a:lstStyle/>
          <a:p>
            <a:pPr algn="ctr"/>
            <a:r>
              <a:rPr lang="en-US" sz="1200" b="1" dirty="0" smtClean="0"/>
              <a:t>2016</a:t>
            </a:r>
            <a:endParaRPr lang="en-US" sz="1200" b="1" dirty="0"/>
          </a:p>
        </p:txBody>
      </p:sp>
      <p:sp>
        <p:nvSpPr>
          <p:cNvPr id="28" name="Oval 27"/>
          <p:cNvSpPr/>
          <p:nvPr/>
        </p:nvSpPr>
        <p:spPr>
          <a:xfrm>
            <a:off x="7696198" y="1227567"/>
            <a:ext cx="418353" cy="3303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6198" y="1258345"/>
            <a:ext cx="826584" cy="307777"/>
          </a:xfrm>
          <a:prstGeom prst="rect">
            <a:avLst/>
          </a:prstGeom>
          <a:noFill/>
        </p:spPr>
        <p:txBody>
          <a:bodyPr wrap="square" rtlCol="0">
            <a:spAutoFit/>
          </a:bodyPr>
          <a:lstStyle/>
          <a:p>
            <a:r>
              <a:rPr lang="en-US" sz="1400" b="1" dirty="0" smtClean="0"/>
              <a:t>GO</a:t>
            </a:r>
            <a:endParaRPr lang="en-US" sz="1400" b="1" dirty="0"/>
          </a:p>
        </p:txBody>
      </p:sp>
    </p:spTree>
    <p:extLst>
      <p:ext uri="{BB962C8B-B14F-4D97-AF65-F5344CB8AC3E}">
        <p14:creationId xmlns:p14="http://schemas.microsoft.com/office/powerpoint/2010/main" val="44836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Comments from Daniel on Proposal</a:t>
            </a:r>
            <a:r>
              <a:rPr lang="en-US" dirty="0" smtClean="0"/>
              <a:t>	</a:t>
            </a:r>
            <a:endParaRPr lang="en-US" dirty="0"/>
          </a:p>
        </p:txBody>
      </p:sp>
      <p:sp>
        <p:nvSpPr>
          <p:cNvPr id="3" name="Text Placeholder 2"/>
          <p:cNvSpPr>
            <a:spLocks noGrp="1"/>
          </p:cNvSpPr>
          <p:nvPr>
            <p:ph type="body" sz="quarter" idx="15"/>
          </p:nvPr>
        </p:nvSpPr>
        <p:spPr>
          <a:xfrm>
            <a:off x="362901" y="1115428"/>
            <a:ext cx="7023753" cy="2084972"/>
          </a:xfrm>
        </p:spPr>
        <p:txBody>
          <a:bodyPr>
            <a:normAutofit fontScale="70000" lnSpcReduction="20000"/>
          </a:bodyPr>
          <a:lstStyle/>
          <a:p>
            <a:r>
              <a:rPr lang="en-US" b="0" dirty="0"/>
              <a:t>Amin, Roiana, and Saad,</a:t>
            </a:r>
            <a:r>
              <a:rPr lang="en-US" dirty="0"/>
              <a:t/>
            </a:r>
            <a:br>
              <a:rPr lang="en-US" dirty="0"/>
            </a:br>
            <a:r>
              <a:rPr lang="en-US" dirty="0"/>
              <a:t/>
            </a:r>
            <a:br>
              <a:rPr lang="en-US" dirty="0"/>
            </a:br>
            <a:r>
              <a:rPr lang="en-US" b="0" dirty="0"/>
              <a:t>The project concept sounds good overall. Ensure that the vis goals reflect the needs of the key stakeholders mentioned (e.g., small businesses, policy makers, economists) and that the chart design is not just refining existing charts (although these are good to know about for reference). Consider talking to a few potential users early on to see if the current goals align with their interests in the data.  </a:t>
            </a:r>
            <a:r>
              <a:rPr lang="en-US" dirty="0"/>
              <a:t/>
            </a:r>
            <a:br>
              <a:rPr lang="en-US" dirty="0"/>
            </a:br>
            <a:r>
              <a:rPr lang="en-US" dirty="0"/>
              <a:t/>
            </a:r>
            <a:br>
              <a:rPr lang="en-US" dirty="0"/>
            </a:br>
            <a:r>
              <a:rPr lang="en-US" b="0" dirty="0"/>
              <a:t>Also, as a note, be aware of trade offs in representing data at the state level by a geo vis of the US as this can perceptually favor states with a larger area. </a:t>
            </a:r>
            <a:endParaRPr lang="en-US" dirty="0"/>
          </a:p>
          <a:p>
            <a:r>
              <a:rPr lang="en-US" dirty="0"/>
              <a:t/>
            </a:r>
            <a:br>
              <a:rPr lang="en-US" dirty="0"/>
            </a:br>
            <a:endParaRPr lang="en-US" dirty="0"/>
          </a:p>
          <a:p>
            <a:r>
              <a:rPr lang="en-US" b="0" dirty="0"/>
              <a:t>Let me know if you have any questions. I’m always happy to look at mock ups and to provide feedback and guidance along the way.</a:t>
            </a:r>
            <a:endParaRPr lang="en-US" dirty="0"/>
          </a:p>
          <a:p>
            <a:endParaRPr lang="en-US" dirty="0"/>
          </a:p>
        </p:txBody>
      </p:sp>
    </p:spTree>
    <p:extLst>
      <p:ext uri="{BB962C8B-B14F-4D97-AF65-F5344CB8AC3E}">
        <p14:creationId xmlns:p14="http://schemas.microsoft.com/office/powerpoint/2010/main" val="1769550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5"/>
          </p:nvPr>
        </p:nvSpPr>
        <p:spPr>
          <a:xfrm>
            <a:off x="148605" y="1470623"/>
            <a:ext cx="8252446" cy="2084972"/>
          </a:xfrm>
        </p:spPr>
        <p:txBody>
          <a:bodyPr>
            <a:normAutofit fontScale="55000" lnSpcReduction="20000"/>
          </a:bodyPr>
          <a:lstStyle/>
          <a:p>
            <a:r>
              <a:rPr lang="en-US" sz="1200" b="0" dirty="0"/>
              <a:t>Assignment 6: Usability Testing (graded)</a:t>
            </a:r>
            <a:endParaRPr lang="en-US" sz="1200" dirty="0"/>
          </a:p>
          <a:p>
            <a:r>
              <a:rPr lang="en-US" sz="1200" b="0" dirty="0"/>
              <a:t/>
            </a:r>
            <a:br>
              <a:rPr lang="en-US" sz="1200" b="0" dirty="0"/>
            </a:br>
            <a:r>
              <a:rPr lang="en-US" sz="1200" b="0" dirty="0"/>
              <a:t>In this assignment, you will conduct a usability test with the current prototype of your final project. You may use a paper prototype if necessary, but it’s best to use a live, interactive one. Although this is an individual assignment, you should work with other members of your group to develop the set of test tasks and questions. When your testing is complete, you will turn in a prioritized list of your own findings for this assignment. Your group will then create a master prioritized list for the project itself, to be discussed during your final project presentation. You should review the usability testing materials from Week 4 before doing this assignment.</a:t>
            </a:r>
            <a:endParaRPr lang="en-US" sz="1200" dirty="0"/>
          </a:p>
          <a:p>
            <a:r>
              <a:rPr lang="en-US" sz="1200" b="0" dirty="0"/>
              <a:t/>
            </a:r>
            <a:br>
              <a:rPr lang="en-US" sz="1200" b="0" dirty="0"/>
            </a:br>
            <a:r>
              <a:rPr lang="en-US" sz="1200" b="0" dirty="0"/>
              <a:t>Working with the rest of your team, develop a set of test tasks with good coverage of the content and interactions in your prototype. Make sure your task instructions are specific. Include a few debriefing questions at the end as well.</a:t>
            </a:r>
            <a:endParaRPr lang="en-US" sz="1200" dirty="0"/>
          </a:p>
          <a:p>
            <a:r>
              <a:rPr lang="en-US" sz="1200" b="0" dirty="0"/>
              <a:t/>
            </a:r>
            <a:br>
              <a:rPr lang="en-US" sz="1200" b="0" dirty="0"/>
            </a:br>
            <a:r>
              <a:rPr lang="en-US" sz="1200" b="0" dirty="0"/>
              <a:t>Arrange to meet with a test subject either in real life or virtually. (If using a paper prototype, this must be in real life.) Make an audio or audio/video recording of the session. Remember to focus on observing rather than interviewing. You want to see what the user can do without your help, not ask them how they would design the visualization. Limit yourself to making brief, if any, notes during the testing session. Make more complete notes after reviewing the recording (best to do within 24 hours of the test). Your notes should reflect what you observed about the user’s behavior with the prototype. Where did they make errors? Where did they go off track? What do you believe caused them to do so? From your notes, make a </a:t>
            </a:r>
            <a:r>
              <a:rPr lang="en-US" sz="1200" dirty="0"/>
              <a:t>prioritized</a:t>
            </a:r>
            <a:r>
              <a:rPr lang="en-US" sz="1200" b="0" dirty="0"/>
              <a:t> list of issues to be addressed, along with suggested solutions. Use </a:t>
            </a:r>
            <a:r>
              <a:rPr lang="en-US" sz="1200" b="0" dirty="0" err="1"/>
              <a:t>MoSCoW</a:t>
            </a:r>
            <a:r>
              <a:rPr lang="en-US" sz="1200" b="0" dirty="0"/>
              <a:t> prioritization.</a:t>
            </a:r>
            <a:endParaRPr lang="en-US" sz="1200" dirty="0"/>
          </a:p>
          <a:p>
            <a:r>
              <a:rPr lang="en-US" sz="1200" b="0" dirty="0"/>
              <a:t/>
            </a:r>
            <a:br>
              <a:rPr lang="en-US" sz="1200" b="0" dirty="0"/>
            </a:br>
            <a:r>
              <a:rPr lang="en-US" sz="1200" b="0" dirty="0"/>
              <a:t>Turn in a list of your group’s test tasks and questions, your notes on the test, and your prioritized list of issues and changes. We will be looking for appropriateness of test tasks and debriefing questions, thoroughness, attention to what the user does, accurate prioritization, and strong correlation between observations and suggestions for improvement.</a:t>
            </a:r>
            <a:endParaRPr lang="en-US" sz="1200" dirty="0"/>
          </a:p>
          <a:p>
            <a:r>
              <a:rPr lang="en-US" sz="1200" dirty="0"/>
              <a:t>Assignment due date:</a:t>
            </a:r>
            <a:r>
              <a:rPr lang="en-US" sz="1200" b="0" dirty="0"/>
              <a:t> 12 noon PST, day of week 13 live session</a:t>
            </a:r>
            <a:r>
              <a:rPr lang="en-US" sz="1200" dirty="0"/>
              <a:t> </a:t>
            </a:r>
          </a:p>
        </p:txBody>
      </p:sp>
      <p:sp>
        <p:nvSpPr>
          <p:cNvPr id="4" name="Text Placeholder 2"/>
          <p:cNvSpPr txBox="1">
            <a:spLocks/>
          </p:cNvSpPr>
          <p:nvPr/>
        </p:nvSpPr>
        <p:spPr>
          <a:xfrm>
            <a:off x="304800" y="2057400"/>
            <a:ext cx="7023753" cy="2084972"/>
          </a:xfrm>
          <a:prstGeom prst="rect">
            <a:avLst/>
          </a:prstGeom>
        </p:spPr>
        <p:txBody>
          <a:bodyPr/>
          <a:lstStyle>
            <a:lvl1pPr marL="285750" indent="-285750" algn="l" defTabSz="914400" rtl="0" eaLnBrk="1" latinLnBrk="0" hangingPunct="1">
              <a:spcBef>
                <a:spcPct val="20000"/>
              </a:spcBef>
              <a:buClr>
                <a:schemeClr val="accent1"/>
              </a:buClr>
              <a:buFont typeface="Wingdings" panose="05000000000000000000" pitchFamily="2" charset="2"/>
              <a:buChar char="§"/>
              <a:defRPr sz="1600" b="1" kern="1200">
                <a:solidFill>
                  <a:srgbClr val="000000"/>
                </a:solidFill>
                <a:latin typeface="+mn-lt"/>
                <a:ea typeface="+mn-ea"/>
                <a:cs typeface="+mn-cs"/>
              </a:defRPr>
            </a:lvl1pPr>
            <a:lvl2pPr marL="511175" indent="-174625" algn="l" defTabSz="914400" rtl="0" eaLnBrk="1" latinLnBrk="0" hangingPunct="1">
              <a:spcBef>
                <a:spcPct val="20000"/>
              </a:spcBef>
              <a:buClr>
                <a:schemeClr val="accent1"/>
              </a:buClr>
              <a:buFont typeface="Arial" pitchFamily="34" charset="0"/>
              <a:buChar char="–"/>
              <a:defRPr sz="1600" kern="1200">
                <a:solidFill>
                  <a:srgbClr val="000000"/>
                </a:solidFill>
                <a:latin typeface="+mn-lt"/>
                <a:ea typeface="+mn-ea"/>
                <a:cs typeface="+mn-cs"/>
              </a:defRPr>
            </a:lvl2pPr>
            <a:lvl3pPr marL="806450" indent="-228600" algn="l" defTabSz="914400" rtl="0" eaLnBrk="1" latinLnBrk="0" hangingPunct="1">
              <a:spcBef>
                <a:spcPct val="20000"/>
              </a:spcBef>
              <a:buClr>
                <a:schemeClr val="accent1"/>
              </a:buClr>
              <a:buFont typeface="Courier New" panose="02070309020205020404" pitchFamily="49" charset="0"/>
              <a:buChar char="o"/>
              <a:defRPr sz="1600" kern="1200">
                <a:solidFill>
                  <a:srgbClr val="000000"/>
                </a:solidFill>
                <a:latin typeface="+mn-lt"/>
                <a:ea typeface="+mn-ea"/>
                <a:cs typeface="+mn-cs"/>
              </a:defRPr>
            </a:lvl3pPr>
            <a:lvl4pPr marL="1371600" indent="0" algn="l" defTabSz="914400" rtl="0" eaLnBrk="1" latinLnBrk="0" hangingPunct="1">
              <a:spcBef>
                <a:spcPct val="20000"/>
              </a:spcBef>
              <a:buClr>
                <a:schemeClr val="accent3"/>
              </a:buClr>
              <a:buFont typeface="Arial" pitchFamily="34" charset="0"/>
              <a:buNone/>
              <a:defRPr sz="1600" kern="1200">
                <a:solidFill>
                  <a:srgbClr val="000000"/>
                </a:solidFill>
                <a:latin typeface="+mn-lt"/>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6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695866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33400"/>
          </a:xfrm>
        </p:spPr>
        <p:txBody>
          <a:bodyPr>
            <a:normAutofit/>
          </a:bodyPr>
          <a:lstStyle/>
          <a:p>
            <a:r>
              <a:rPr lang="en-US" sz="2200" b="1" dirty="0" smtClean="0"/>
              <a:t>What is the ADP NER? </a:t>
            </a:r>
            <a:endParaRPr lang="en-US" sz="2200" b="1"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b="1" dirty="0" smtClean="0"/>
              <a:t>National Employment Report </a:t>
            </a:r>
            <a:r>
              <a:rPr lang="en-US" dirty="0" smtClean="0"/>
              <a:t>(NER) is an estimate of total US employment produced monthly by ADP, a payroll service provider</a:t>
            </a:r>
          </a:p>
          <a:p>
            <a:pPr lvl="1"/>
            <a:r>
              <a:rPr lang="en-US" dirty="0" smtClean="0"/>
              <a:t>1 in every 6 working Americans is paid via ADP (24 million workers)</a:t>
            </a:r>
          </a:p>
          <a:p>
            <a:pPr lvl="1"/>
            <a:endParaRPr lang="en-US" dirty="0" smtClean="0"/>
          </a:p>
          <a:p>
            <a:r>
              <a:rPr lang="en-US" dirty="0" smtClean="0"/>
              <a:t>The </a:t>
            </a:r>
            <a:r>
              <a:rPr lang="en-US" dirty="0" smtClean="0"/>
              <a:t>NER is </a:t>
            </a:r>
            <a:r>
              <a:rPr lang="en-US" dirty="0" smtClean="0"/>
              <a:t>watched closely by </a:t>
            </a:r>
            <a:r>
              <a:rPr lang="en-US" dirty="0" smtClean="0"/>
              <a:t>journalists and financial </a:t>
            </a:r>
            <a:r>
              <a:rPr lang="en-US" dirty="0"/>
              <a:t>markets as </a:t>
            </a:r>
            <a:r>
              <a:rPr lang="en-US" dirty="0" smtClean="0"/>
              <a:t>an early indicator </a:t>
            </a:r>
            <a:r>
              <a:rPr lang="en-US" dirty="0"/>
              <a:t>of </a:t>
            </a:r>
            <a:r>
              <a:rPr lang="en-US" dirty="0" smtClean="0"/>
              <a:t>economic health – it typically comes </a:t>
            </a:r>
            <a:r>
              <a:rPr lang="en-US" dirty="0"/>
              <a:t>out a few days ahead of the official government </a:t>
            </a:r>
            <a:r>
              <a:rPr lang="en-US" dirty="0" smtClean="0"/>
              <a:t>employment </a:t>
            </a:r>
            <a:r>
              <a:rPr lang="en-US" dirty="0" smtClean="0"/>
              <a:t>report</a:t>
            </a:r>
            <a:endParaRPr lang="en-US" dirty="0" smtClean="0"/>
          </a:p>
          <a:p>
            <a:endParaRPr lang="en-US" dirty="0"/>
          </a:p>
          <a:p>
            <a:r>
              <a:rPr lang="en-US" dirty="0" smtClean="0"/>
              <a:t>These </a:t>
            </a:r>
            <a:r>
              <a:rPr lang="en-US" dirty="0"/>
              <a:t>data are displayed in a static format on the report’s </a:t>
            </a:r>
            <a:r>
              <a:rPr lang="en-US" dirty="0" smtClean="0"/>
              <a:t>website</a:t>
            </a:r>
            <a:endParaRPr lang="en-US" dirty="0" smtClean="0"/>
          </a:p>
          <a:p>
            <a:endParaRPr lang="en-US" dirty="0"/>
          </a:p>
          <a:p>
            <a:r>
              <a:rPr lang="en-US" b="1" dirty="0"/>
              <a:t>Our </a:t>
            </a:r>
            <a:r>
              <a:rPr lang="en-US" b="1" dirty="0" smtClean="0"/>
              <a:t>objective </a:t>
            </a:r>
            <a:r>
              <a:rPr lang="en-US" dirty="0" smtClean="0"/>
              <a:t>is </a:t>
            </a:r>
            <a:r>
              <a:rPr lang="en-US" dirty="0"/>
              <a:t>to explore new and interactive ways for </a:t>
            </a:r>
            <a:r>
              <a:rPr lang="en-US" dirty="0" smtClean="0"/>
              <a:t>users to </a:t>
            </a:r>
            <a:r>
              <a:rPr lang="en-US" dirty="0"/>
              <a:t>engage with the data and easily consume the economic insights that emerge from </a:t>
            </a:r>
            <a:r>
              <a:rPr lang="en-US" dirty="0" smtClean="0"/>
              <a:t>them</a:t>
            </a:r>
            <a:endParaRPr lang="en-US" dirty="0"/>
          </a:p>
        </p:txBody>
      </p:sp>
    </p:spTree>
    <p:extLst>
      <p:ext uri="{BB962C8B-B14F-4D97-AF65-F5344CB8AC3E}">
        <p14:creationId xmlns:p14="http://schemas.microsoft.com/office/powerpoint/2010/main" val="253523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229600" cy="457200"/>
          </a:xfrm>
        </p:spPr>
        <p:txBody>
          <a:bodyPr>
            <a:normAutofit/>
          </a:bodyPr>
          <a:lstStyle/>
          <a:p>
            <a:r>
              <a:rPr lang="en-US" sz="2200" b="1" dirty="0"/>
              <a:t>Current </a:t>
            </a:r>
            <a:r>
              <a:rPr lang="en-US" sz="2200" b="1" dirty="0" smtClean="0"/>
              <a:t>state of ADP: STATIC</a:t>
            </a:r>
            <a:endParaRPr lang="en-US" sz="2200" b="1" dirty="0"/>
          </a:p>
        </p:txBody>
      </p:sp>
      <p:sp>
        <p:nvSpPr>
          <p:cNvPr id="3" name="Content Placeholder 2"/>
          <p:cNvSpPr>
            <a:spLocks noGrp="1"/>
          </p:cNvSpPr>
          <p:nvPr>
            <p:ph idx="1"/>
          </p:nvPr>
        </p:nvSpPr>
        <p:spPr/>
        <p:txBody>
          <a:bodyPr>
            <a:normAutofit/>
          </a:bodyPr>
          <a:lstStyle/>
          <a:p>
            <a:endParaRPr lang="en-US" dirty="0" smtClean="0"/>
          </a:p>
          <a:p>
            <a:pPr>
              <a:buFontTx/>
              <a:buChar char="-"/>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68942" y="1733174"/>
            <a:ext cx="3935506" cy="219456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33174"/>
            <a:ext cx="3941064" cy="219456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68942" y="4290132"/>
            <a:ext cx="3941064" cy="2194560"/>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290132"/>
            <a:ext cx="3941064" cy="2194560"/>
          </a:xfrm>
          <a:prstGeom prst="rect">
            <a:avLst/>
          </a:prstGeom>
          <a:noFill/>
          <a:ln>
            <a:noFill/>
          </a:ln>
        </p:spPr>
      </p:pic>
      <p:sp>
        <p:nvSpPr>
          <p:cNvPr id="8" name="TextBox 7"/>
          <p:cNvSpPr txBox="1"/>
          <p:nvPr/>
        </p:nvSpPr>
        <p:spPr>
          <a:xfrm>
            <a:off x="268942" y="3994911"/>
            <a:ext cx="4123764" cy="274320"/>
          </a:xfrm>
          <a:prstGeom prst="rect">
            <a:avLst/>
          </a:prstGeom>
          <a:noFill/>
        </p:spPr>
        <p:txBody>
          <a:bodyPr wrap="square" rtlCol="0">
            <a:spAutoFit/>
          </a:bodyPr>
          <a:lstStyle/>
          <a:p>
            <a:r>
              <a:rPr lang="en-US" sz="1000" b="1" dirty="0"/>
              <a:t>Change in Total Nonfarm Private Employment by Company Size</a:t>
            </a:r>
          </a:p>
        </p:txBody>
      </p:sp>
      <p:sp>
        <p:nvSpPr>
          <p:cNvPr id="9" name="TextBox 8"/>
          <p:cNvSpPr txBox="1"/>
          <p:nvPr/>
        </p:nvSpPr>
        <p:spPr>
          <a:xfrm>
            <a:off x="4572000" y="3979971"/>
            <a:ext cx="4482352" cy="246221"/>
          </a:xfrm>
          <a:prstGeom prst="rect">
            <a:avLst/>
          </a:prstGeom>
          <a:noFill/>
        </p:spPr>
        <p:txBody>
          <a:bodyPr wrap="square" rtlCol="0">
            <a:spAutoFit/>
          </a:bodyPr>
          <a:lstStyle/>
          <a:p>
            <a:r>
              <a:rPr lang="en-US" sz="1000" b="1" dirty="0"/>
              <a:t>Change in Total Nonfarm Private Employment by Selected Industry</a:t>
            </a:r>
          </a:p>
        </p:txBody>
      </p:sp>
      <p:sp>
        <p:nvSpPr>
          <p:cNvPr id="10" name="TextBox 9"/>
          <p:cNvSpPr txBox="1"/>
          <p:nvPr/>
        </p:nvSpPr>
        <p:spPr>
          <a:xfrm>
            <a:off x="268942" y="1477089"/>
            <a:ext cx="3935506" cy="246221"/>
          </a:xfrm>
          <a:prstGeom prst="rect">
            <a:avLst/>
          </a:prstGeom>
          <a:noFill/>
        </p:spPr>
        <p:txBody>
          <a:bodyPr wrap="square" rtlCol="0">
            <a:spAutoFit/>
          </a:bodyPr>
          <a:lstStyle/>
          <a:p>
            <a:r>
              <a:rPr lang="en-US" sz="1000" b="1" dirty="0"/>
              <a:t>Change in Nonfarm Private Employment</a:t>
            </a:r>
          </a:p>
        </p:txBody>
      </p:sp>
      <p:sp>
        <p:nvSpPr>
          <p:cNvPr id="11" name="TextBox 10"/>
          <p:cNvSpPr txBox="1"/>
          <p:nvPr/>
        </p:nvSpPr>
        <p:spPr>
          <a:xfrm>
            <a:off x="4572000" y="1486953"/>
            <a:ext cx="4329953" cy="246221"/>
          </a:xfrm>
          <a:prstGeom prst="rect">
            <a:avLst/>
          </a:prstGeom>
          <a:noFill/>
        </p:spPr>
        <p:txBody>
          <a:bodyPr wrap="square" rtlCol="0">
            <a:spAutoFit/>
          </a:bodyPr>
          <a:lstStyle/>
          <a:p>
            <a:r>
              <a:rPr lang="en-US" sz="1000" b="1" dirty="0"/>
              <a:t>Change in Total Nonfarm Private Employment</a:t>
            </a:r>
          </a:p>
        </p:txBody>
      </p:sp>
    </p:spTree>
    <p:extLst>
      <p:ext uri="{BB962C8B-B14F-4D97-AF65-F5344CB8AC3E}">
        <p14:creationId xmlns:p14="http://schemas.microsoft.com/office/powerpoint/2010/main" val="15296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81722"/>
            <a:ext cx="8229600" cy="761278"/>
          </a:xfrm>
        </p:spPr>
        <p:txBody>
          <a:bodyPr>
            <a:normAutofit fontScale="90000"/>
          </a:bodyPr>
          <a:lstStyle/>
          <a:p>
            <a:r>
              <a:rPr lang="en-US" b="1" dirty="0" smtClean="0"/>
              <a:t>Ke</a:t>
            </a:r>
            <a:r>
              <a:rPr lang="en-US" b="1" dirty="0" smtClean="0"/>
              <a:t>y Stakeholders: </a:t>
            </a:r>
            <a:r>
              <a:rPr lang="en-US" b="1" dirty="0" smtClean="0"/>
              <a:t>Business </a:t>
            </a:r>
            <a:r>
              <a:rPr lang="en-US" b="1" dirty="0" smtClean="0"/>
              <a:t>journalists and financial </a:t>
            </a:r>
            <a:r>
              <a:rPr lang="en-US" b="1" dirty="0" smtClean="0"/>
              <a:t>professionals</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608616127"/>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Category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Stakeholder</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Tree>
    <p:extLst>
      <p:ext uri="{BB962C8B-B14F-4D97-AF65-F5344CB8AC3E}">
        <p14:creationId xmlns:p14="http://schemas.microsoft.com/office/powerpoint/2010/main" val="3258105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362901" y="2031382"/>
            <a:ext cx="3539864" cy="79218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62901" y="609600"/>
            <a:ext cx="8229600" cy="990600"/>
          </a:xfrm>
        </p:spPr>
        <p:txBody>
          <a:bodyPr>
            <a:normAutofit fontScale="90000"/>
          </a:bodyPr>
          <a:lstStyle/>
          <a:p>
            <a:r>
              <a:rPr lang="en-US" b="1" dirty="0"/>
              <a:t>User Research </a:t>
            </a:r>
            <a:r>
              <a:rPr lang="en-US" b="1" dirty="0" smtClean="0"/>
              <a:t/>
            </a:r>
            <a:br>
              <a:rPr lang="en-US" b="1" dirty="0" smtClean="0"/>
            </a:br>
            <a:r>
              <a:rPr lang="en-US" sz="2000" i="1" dirty="0" smtClean="0"/>
              <a:t>Stakeholder #1: </a:t>
            </a:r>
            <a:r>
              <a:rPr lang="en-US" sz="2000" i="1" dirty="0" smtClean="0"/>
              <a:t>Business journalists</a:t>
            </a:r>
            <a:r>
              <a:rPr lang="en-US" sz="2200" i="1" dirty="0" smtClean="0"/>
              <a:t/>
            </a:r>
            <a:br>
              <a:rPr lang="en-US" sz="2200" i="1" dirty="0" smtClean="0"/>
            </a:br>
            <a:endParaRPr lang="en-US" sz="2200" i="1" dirty="0"/>
          </a:p>
        </p:txBody>
      </p:sp>
      <p:sp>
        <p:nvSpPr>
          <p:cNvPr id="5" name="TextBox 4"/>
          <p:cNvSpPr txBox="1"/>
          <p:nvPr/>
        </p:nvSpPr>
        <p:spPr>
          <a:xfrm>
            <a:off x="914400" y="2133600"/>
            <a:ext cx="3200400" cy="523220"/>
          </a:xfrm>
          <a:prstGeom prst="rect">
            <a:avLst/>
          </a:prstGeom>
          <a:noFill/>
        </p:spPr>
        <p:txBody>
          <a:bodyPr wrap="square" rtlCol="0">
            <a:spAutoFit/>
          </a:bodyPr>
          <a:lstStyle/>
          <a:p>
            <a:r>
              <a:rPr lang="en-US" sz="1400" dirty="0" smtClean="0"/>
              <a:t>…share of manufacturing jobs has declined from 12% to 10%.</a:t>
            </a:r>
            <a:endParaRPr lang="en-US" sz="1400" dirty="0"/>
          </a:p>
        </p:txBody>
      </p:sp>
      <p:pic>
        <p:nvPicPr>
          <p:cNvPr id="6" name="Picture 5"/>
          <p:cNvPicPr>
            <a:picLocks noChangeAspect="1"/>
          </p:cNvPicPr>
          <p:nvPr/>
        </p:nvPicPr>
        <p:blipFill>
          <a:blip r:embed="rId2"/>
          <a:stretch>
            <a:fillRect/>
          </a:stretch>
        </p:blipFill>
        <p:spPr>
          <a:xfrm>
            <a:off x="497202" y="2156935"/>
            <a:ext cx="366031" cy="277949"/>
          </a:xfrm>
          <a:prstGeom prst="rect">
            <a:avLst/>
          </a:prstGeom>
        </p:spPr>
      </p:pic>
      <p:pic>
        <p:nvPicPr>
          <p:cNvPr id="13" name="Picture 12"/>
          <p:cNvPicPr>
            <a:picLocks noChangeAspect="1"/>
          </p:cNvPicPr>
          <p:nvPr/>
        </p:nvPicPr>
        <p:blipFill>
          <a:blip r:embed="rId3"/>
          <a:stretch>
            <a:fillRect/>
          </a:stretch>
        </p:blipFill>
        <p:spPr>
          <a:xfrm>
            <a:off x="4170096" y="1527168"/>
            <a:ext cx="4811710" cy="3883032"/>
          </a:xfrm>
          <a:prstGeom prst="rect">
            <a:avLst/>
          </a:prstGeom>
        </p:spPr>
      </p:pic>
      <p:sp>
        <p:nvSpPr>
          <p:cNvPr id="16" name="Rounded Rectangle 15"/>
          <p:cNvSpPr/>
          <p:nvPr/>
        </p:nvSpPr>
        <p:spPr>
          <a:xfrm>
            <a:off x="346336" y="3246416"/>
            <a:ext cx="3539864" cy="79218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TextBox 16"/>
          <p:cNvSpPr txBox="1"/>
          <p:nvPr/>
        </p:nvSpPr>
        <p:spPr>
          <a:xfrm>
            <a:off x="914400" y="3299936"/>
            <a:ext cx="2930264" cy="738664"/>
          </a:xfrm>
          <a:prstGeom prst="rect">
            <a:avLst/>
          </a:prstGeom>
          <a:noFill/>
        </p:spPr>
        <p:txBody>
          <a:bodyPr wrap="square" rtlCol="0">
            <a:spAutoFit/>
          </a:bodyPr>
          <a:lstStyle/>
          <a:p>
            <a:r>
              <a:rPr lang="en-US" sz="1400" dirty="0" smtClean="0"/>
              <a:t>…job growth has shifted away from the Northeast and Midwest to the South and West…</a:t>
            </a:r>
            <a:endParaRPr lang="en-US" sz="1400" dirty="0"/>
          </a:p>
        </p:txBody>
      </p:sp>
      <p:pic>
        <p:nvPicPr>
          <p:cNvPr id="18" name="Picture 17"/>
          <p:cNvPicPr>
            <a:picLocks noChangeAspect="1"/>
          </p:cNvPicPr>
          <p:nvPr/>
        </p:nvPicPr>
        <p:blipFill>
          <a:blip r:embed="rId2"/>
          <a:stretch>
            <a:fillRect/>
          </a:stretch>
        </p:blipFill>
        <p:spPr>
          <a:xfrm>
            <a:off x="480637" y="3299936"/>
            <a:ext cx="366031" cy="277949"/>
          </a:xfrm>
          <a:prstGeom prst="rect">
            <a:avLst/>
          </a:prstGeom>
        </p:spPr>
      </p:pic>
      <p:sp>
        <p:nvSpPr>
          <p:cNvPr id="20" name="Rounded Rectangle 19"/>
          <p:cNvSpPr/>
          <p:nvPr/>
        </p:nvSpPr>
        <p:spPr>
          <a:xfrm>
            <a:off x="362901" y="4461450"/>
            <a:ext cx="3539864" cy="122307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TextBox 20"/>
          <p:cNvSpPr txBox="1"/>
          <p:nvPr/>
        </p:nvSpPr>
        <p:spPr>
          <a:xfrm>
            <a:off x="930965" y="4514970"/>
            <a:ext cx="2930264" cy="1169551"/>
          </a:xfrm>
          <a:prstGeom prst="rect">
            <a:avLst/>
          </a:prstGeom>
          <a:noFill/>
        </p:spPr>
        <p:txBody>
          <a:bodyPr wrap="square" rtlCol="0">
            <a:spAutoFit/>
          </a:bodyPr>
          <a:lstStyle/>
          <a:p>
            <a:r>
              <a:rPr lang="en-US" sz="1400" dirty="0" smtClean="0"/>
              <a:t>…companies with fewer than 50 employees that survived the recession have fared better than companies employing 500 people or more</a:t>
            </a:r>
            <a:endParaRPr lang="en-US" sz="1400" dirty="0"/>
          </a:p>
        </p:txBody>
      </p:sp>
      <p:pic>
        <p:nvPicPr>
          <p:cNvPr id="22" name="Picture 21"/>
          <p:cNvPicPr>
            <a:picLocks noChangeAspect="1"/>
          </p:cNvPicPr>
          <p:nvPr/>
        </p:nvPicPr>
        <p:blipFill>
          <a:blip r:embed="rId2"/>
          <a:stretch>
            <a:fillRect/>
          </a:stretch>
        </p:blipFill>
        <p:spPr>
          <a:xfrm>
            <a:off x="497202" y="4514970"/>
            <a:ext cx="366031" cy="277949"/>
          </a:xfrm>
          <a:prstGeom prst="rect">
            <a:avLst/>
          </a:prstGeom>
        </p:spPr>
      </p:pic>
    </p:spTree>
    <p:extLst>
      <p:ext uri="{BB962C8B-B14F-4D97-AF65-F5344CB8AC3E}">
        <p14:creationId xmlns:p14="http://schemas.microsoft.com/office/powerpoint/2010/main" val="2126468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01" y="609600"/>
            <a:ext cx="8229600" cy="990600"/>
          </a:xfrm>
        </p:spPr>
        <p:txBody>
          <a:bodyPr>
            <a:normAutofit fontScale="90000"/>
          </a:bodyPr>
          <a:lstStyle/>
          <a:p>
            <a:r>
              <a:rPr lang="en-US" b="1" dirty="0"/>
              <a:t>User Research </a:t>
            </a:r>
            <a:r>
              <a:rPr lang="en-US" b="1" dirty="0" smtClean="0"/>
              <a:t/>
            </a:r>
            <a:br>
              <a:rPr lang="en-US" b="1" dirty="0" smtClean="0"/>
            </a:br>
            <a:r>
              <a:rPr lang="en-US" sz="2000" i="1" dirty="0" smtClean="0"/>
              <a:t>Stakeholder #1: </a:t>
            </a:r>
            <a:r>
              <a:rPr lang="en-US" sz="2000" i="1" dirty="0" smtClean="0"/>
              <a:t>Business journalists</a:t>
            </a:r>
            <a:r>
              <a:rPr lang="en-US" sz="2200" i="1" dirty="0" smtClean="0"/>
              <a:t/>
            </a:r>
            <a:br>
              <a:rPr lang="en-US" sz="2200" i="1" dirty="0" smtClean="0"/>
            </a:br>
            <a:endParaRPr lang="en-US" sz="2200" i="1" dirty="0"/>
          </a:p>
        </p:txBody>
      </p:sp>
      <p:sp>
        <p:nvSpPr>
          <p:cNvPr id="4" name="Rounded Rectangle 3"/>
          <p:cNvSpPr/>
          <p:nvPr/>
        </p:nvSpPr>
        <p:spPr>
          <a:xfrm>
            <a:off x="228600" y="1600200"/>
            <a:ext cx="3810000" cy="79218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TextBox 4"/>
          <p:cNvSpPr txBox="1"/>
          <p:nvPr/>
        </p:nvSpPr>
        <p:spPr>
          <a:xfrm>
            <a:off x="838200" y="1653720"/>
            <a:ext cx="3200400" cy="738664"/>
          </a:xfrm>
          <a:prstGeom prst="rect">
            <a:avLst/>
          </a:prstGeom>
          <a:noFill/>
        </p:spPr>
        <p:txBody>
          <a:bodyPr wrap="square" rtlCol="0">
            <a:spAutoFit/>
          </a:bodyPr>
          <a:lstStyle/>
          <a:p>
            <a:r>
              <a:rPr lang="en-US" sz="1400" dirty="0" smtClean="0"/>
              <a:t>U.S. businesses added 173,000 jobs last month, lifted by strong gains in services…</a:t>
            </a:r>
            <a:endParaRPr lang="en-US" sz="1400" dirty="0"/>
          </a:p>
        </p:txBody>
      </p:sp>
      <p:pic>
        <p:nvPicPr>
          <p:cNvPr id="6" name="Picture 5"/>
          <p:cNvPicPr>
            <a:picLocks noChangeAspect="1"/>
          </p:cNvPicPr>
          <p:nvPr/>
        </p:nvPicPr>
        <p:blipFill>
          <a:blip r:embed="rId2"/>
          <a:stretch>
            <a:fillRect/>
          </a:stretch>
        </p:blipFill>
        <p:spPr>
          <a:xfrm>
            <a:off x="362901" y="1653720"/>
            <a:ext cx="366031" cy="277949"/>
          </a:xfrm>
          <a:prstGeom prst="rect">
            <a:avLst/>
          </a:prstGeom>
        </p:spPr>
      </p:pic>
      <p:pic>
        <p:nvPicPr>
          <p:cNvPr id="14" name="Picture 13"/>
          <p:cNvPicPr>
            <a:picLocks noChangeAspect="1"/>
          </p:cNvPicPr>
          <p:nvPr/>
        </p:nvPicPr>
        <p:blipFill>
          <a:blip r:embed="rId3"/>
          <a:stretch>
            <a:fillRect/>
          </a:stretch>
        </p:blipFill>
        <p:spPr>
          <a:xfrm>
            <a:off x="4339657" y="1371600"/>
            <a:ext cx="4571999" cy="2018805"/>
          </a:xfrm>
          <a:prstGeom prst="rect">
            <a:avLst/>
          </a:prstGeom>
        </p:spPr>
      </p:pic>
      <p:pic>
        <p:nvPicPr>
          <p:cNvPr id="15" name="Picture 14"/>
          <p:cNvPicPr>
            <a:picLocks noChangeAspect="1"/>
          </p:cNvPicPr>
          <p:nvPr/>
        </p:nvPicPr>
        <p:blipFill>
          <a:blip r:embed="rId4"/>
          <a:stretch>
            <a:fillRect/>
          </a:stretch>
        </p:blipFill>
        <p:spPr>
          <a:xfrm>
            <a:off x="152400" y="3657600"/>
            <a:ext cx="4571999" cy="2748987"/>
          </a:xfrm>
          <a:prstGeom prst="rect">
            <a:avLst/>
          </a:prstGeom>
        </p:spPr>
      </p:pic>
      <p:sp>
        <p:nvSpPr>
          <p:cNvPr id="9" name="Rounded Rectangle 8"/>
          <p:cNvSpPr/>
          <p:nvPr/>
        </p:nvSpPr>
        <p:spPr>
          <a:xfrm>
            <a:off x="228600" y="2650068"/>
            <a:ext cx="3810000" cy="79218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TextBox 9"/>
          <p:cNvSpPr txBox="1"/>
          <p:nvPr/>
        </p:nvSpPr>
        <p:spPr>
          <a:xfrm>
            <a:off x="838200" y="2703588"/>
            <a:ext cx="3200400" cy="738664"/>
          </a:xfrm>
          <a:prstGeom prst="rect">
            <a:avLst/>
          </a:prstGeom>
          <a:noFill/>
        </p:spPr>
        <p:txBody>
          <a:bodyPr wrap="square" rtlCol="0">
            <a:spAutoFit/>
          </a:bodyPr>
          <a:lstStyle/>
          <a:p>
            <a:r>
              <a:rPr lang="en-US" sz="1400" dirty="0" smtClean="0"/>
              <a:t>…construction firms also hired more workers, while manufacturers shed jobs…</a:t>
            </a:r>
            <a:endParaRPr lang="en-US" sz="1400" dirty="0"/>
          </a:p>
        </p:txBody>
      </p:sp>
      <p:pic>
        <p:nvPicPr>
          <p:cNvPr id="11" name="Picture 10"/>
          <p:cNvPicPr>
            <a:picLocks noChangeAspect="1"/>
          </p:cNvPicPr>
          <p:nvPr/>
        </p:nvPicPr>
        <p:blipFill>
          <a:blip r:embed="rId2"/>
          <a:stretch>
            <a:fillRect/>
          </a:stretch>
        </p:blipFill>
        <p:spPr>
          <a:xfrm>
            <a:off x="362901" y="2703588"/>
            <a:ext cx="366031" cy="277949"/>
          </a:xfrm>
          <a:prstGeom prst="rect">
            <a:avLst/>
          </a:prstGeom>
        </p:spPr>
      </p:pic>
      <p:sp>
        <p:nvSpPr>
          <p:cNvPr id="12" name="Rounded Rectangle 11"/>
          <p:cNvSpPr/>
          <p:nvPr/>
        </p:nvSpPr>
        <p:spPr>
          <a:xfrm>
            <a:off x="4953000" y="3634042"/>
            <a:ext cx="3810000" cy="7921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TextBox 15"/>
          <p:cNvSpPr txBox="1"/>
          <p:nvPr/>
        </p:nvSpPr>
        <p:spPr>
          <a:xfrm>
            <a:off x="5562600" y="3687562"/>
            <a:ext cx="3200400" cy="738664"/>
          </a:xfrm>
          <a:prstGeom prst="rect">
            <a:avLst/>
          </a:prstGeom>
          <a:noFill/>
        </p:spPr>
        <p:txBody>
          <a:bodyPr wrap="square" rtlCol="0">
            <a:spAutoFit/>
          </a:bodyPr>
          <a:lstStyle/>
          <a:p>
            <a:r>
              <a:rPr lang="en-US" sz="1400" dirty="0" smtClean="0"/>
              <a:t>Florida added17,000 private sector jobs, a dip of 10 percent from the 19,000 added in May 2015</a:t>
            </a:r>
            <a:endParaRPr lang="en-US" sz="1400" dirty="0"/>
          </a:p>
        </p:txBody>
      </p:sp>
      <p:pic>
        <p:nvPicPr>
          <p:cNvPr id="17" name="Picture 16"/>
          <p:cNvPicPr>
            <a:picLocks noChangeAspect="1"/>
          </p:cNvPicPr>
          <p:nvPr/>
        </p:nvPicPr>
        <p:blipFill>
          <a:blip r:embed="rId2"/>
          <a:stretch>
            <a:fillRect/>
          </a:stretch>
        </p:blipFill>
        <p:spPr>
          <a:xfrm>
            <a:off x="5087301" y="3687562"/>
            <a:ext cx="366031" cy="277949"/>
          </a:xfrm>
          <a:prstGeom prst="rect">
            <a:avLst/>
          </a:prstGeom>
        </p:spPr>
      </p:pic>
      <p:sp>
        <p:nvSpPr>
          <p:cNvPr id="18" name="Rounded Rectangle 17"/>
          <p:cNvSpPr/>
          <p:nvPr/>
        </p:nvSpPr>
        <p:spPr>
          <a:xfrm>
            <a:off x="4953000" y="4639760"/>
            <a:ext cx="3810000" cy="10752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TextBox 18"/>
          <p:cNvSpPr txBox="1"/>
          <p:nvPr/>
        </p:nvSpPr>
        <p:spPr>
          <a:xfrm>
            <a:off x="5562600" y="4693280"/>
            <a:ext cx="3200400" cy="954107"/>
          </a:xfrm>
          <a:prstGeom prst="rect">
            <a:avLst/>
          </a:prstGeom>
          <a:noFill/>
        </p:spPr>
        <p:txBody>
          <a:bodyPr wrap="square" rtlCol="0">
            <a:spAutoFit/>
          </a:bodyPr>
          <a:lstStyle/>
          <a:p>
            <a:r>
              <a:rPr lang="en-US" sz="1400" dirty="0" smtClean="0"/>
              <a:t>California led the country by adding 21,2000 in May. After Florida was Texas (12,300), New York (8,500), and Illinois (6,300)</a:t>
            </a:r>
            <a:endParaRPr lang="en-US" sz="1400" dirty="0"/>
          </a:p>
        </p:txBody>
      </p:sp>
      <p:pic>
        <p:nvPicPr>
          <p:cNvPr id="20" name="Picture 19"/>
          <p:cNvPicPr>
            <a:picLocks noChangeAspect="1"/>
          </p:cNvPicPr>
          <p:nvPr/>
        </p:nvPicPr>
        <p:blipFill>
          <a:blip r:embed="rId2"/>
          <a:stretch>
            <a:fillRect/>
          </a:stretch>
        </p:blipFill>
        <p:spPr>
          <a:xfrm>
            <a:off x="5087301" y="4693280"/>
            <a:ext cx="366031" cy="277949"/>
          </a:xfrm>
          <a:prstGeom prst="rect">
            <a:avLst/>
          </a:prstGeom>
        </p:spPr>
      </p:pic>
    </p:spTree>
    <p:extLst>
      <p:ext uri="{BB962C8B-B14F-4D97-AF65-F5344CB8AC3E}">
        <p14:creationId xmlns:p14="http://schemas.microsoft.com/office/powerpoint/2010/main" val="40660819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0.xml.rels><?xml version="1.0" encoding="UTF-8" standalone="yes"?>
<Relationships xmlns="http://schemas.openxmlformats.org/package/2006/relationships"><Relationship Id="rId1" Type="http://schemas.openxmlformats.org/officeDocument/2006/relationships/image" Target="../media/image21.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21.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21.jpeg"/></Relationships>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Override>
</file>

<file path=ppt/theme/themeOverride2.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Override>
</file>

<file path=docProps/app.xml><?xml version="1.0" encoding="utf-8"?>
<Properties xmlns="http://schemas.openxmlformats.org/officeDocument/2006/extended-properties" xmlns:vt="http://schemas.openxmlformats.org/officeDocument/2006/docPropsVTypes">
  <TotalTime>12592</TotalTime>
  <Words>1494</Words>
  <Application>Microsoft Office PowerPoint</Application>
  <PresentationFormat>On-screen Show (4:3)</PresentationFormat>
  <Paragraphs>251</Paragraphs>
  <Slides>25</Slides>
  <Notes>13</Notes>
  <HiddenSlides>0</HiddenSlides>
  <MMClips>0</MMClips>
  <ScaleCrop>false</ScaleCrop>
  <HeadingPairs>
    <vt:vector size="8" baseType="variant">
      <vt:variant>
        <vt:lpstr>Fonts Used</vt:lpstr>
      </vt:variant>
      <vt:variant>
        <vt:i4>4</vt:i4>
      </vt:variant>
      <vt:variant>
        <vt:lpstr>Theme</vt:lpstr>
      </vt:variant>
      <vt:variant>
        <vt:i4>10</vt:i4>
      </vt:variant>
      <vt:variant>
        <vt:lpstr>Embedded OLE Servers</vt:lpstr>
      </vt:variant>
      <vt:variant>
        <vt:i4>1</vt:i4>
      </vt:variant>
      <vt:variant>
        <vt:lpstr>Slide Titles</vt:lpstr>
      </vt:variant>
      <vt:variant>
        <vt:i4>25</vt:i4>
      </vt:variant>
    </vt:vector>
  </HeadingPairs>
  <TitlesOfParts>
    <vt:vector size="40" baseType="lpstr">
      <vt:lpstr>Arial</vt:lpstr>
      <vt:lpstr>Calibri</vt:lpstr>
      <vt:lpstr>Courier New</vt:lpstr>
      <vt:lpstr>Wingdings</vt:lpstr>
      <vt:lpstr>130_Blank</vt:lpstr>
      <vt:lpstr>151007 - ADP_PPT+Presentation+4x3</vt:lpstr>
      <vt:lpstr>1_Blank</vt:lpstr>
      <vt:lpstr>26_Blank</vt:lpstr>
      <vt:lpstr>131_Blank</vt:lpstr>
      <vt:lpstr>Blue Color Palette</vt:lpstr>
      <vt:lpstr>132_Blank</vt:lpstr>
      <vt:lpstr>133_Blank</vt:lpstr>
      <vt:lpstr>134_Blank</vt:lpstr>
      <vt:lpstr>Clarity</vt:lpstr>
      <vt:lpstr>think-cell Slide</vt:lpstr>
      <vt:lpstr>JobView Visualizing ADP’s Employment Report</vt:lpstr>
      <vt:lpstr>Mid-term Presentations (week 9 – 7/7/16)</vt:lpstr>
      <vt:lpstr>Comments from Daniel on Proposal </vt:lpstr>
      <vt:lpstr>PowerPoint Presentation</vt:lpstr>
      <vt:lpstr>What is the ADP NER? </vt:lpstr>
      <vt:lpstr>Current state of ADP: STATIC</vt:lpstr>
      <vt:lpstr>Key Stakeholders: Business journalists and financial professionals</vt:lpstr>
      <vt:lpstr>User Research  Stakeholder #1: Business journalists </vt:lpstr>
      <vt:lpstr>User Research  Stakeholder #1: Business journalists </vt:lpstr>
      <vt:lpstr>User Research: What Financial Professionals Have To Say</vt:lpstr>
      <vt:lpstr>Using a map makes it difficult to view changes over time </vt:lpstr>
      <vt:lpstr>Time series may make more sense Two levels: primary dimension and then filters</vt:lpstr>
      <vt:lpstr>Iteration 1 (ADP vs BLS)</vt:lpstr>
      <vt:lpstr>ADP vs. BLS</vt:lpstr>
      <vt:lpstr>Monthly Comparison of ADP vs. BLS</vt:lpstr>
      <vt:lpstr>Iteration 2 (ADP vs BLS)</vt:lpstr>
      <vt:lpstr>ADP vs. BLS private payroll growth</vt:lpstr>
      <vt:lpstr>ADP vs. BLS private payroll growth</vt:lpstr>
      <vt:lpstr>Monthly Comparison of ADP vs. BLS</vt:lpstr>
      <vt:lpstr>Monthly Comparison of ADP vs. BLS</vt:lpstr>
      <vt:lpstr>Iteration 3 (ADP vs BLS)</vt:lpstr>
      <vt:lpstr>ADP vs. BLS private payroll growth</vt:lpstr>
      <vt:lpstr>ADP vs. BLS private payroll growth</vt:lpstr>
      <vt:lpstr>Monthly Comparison of ADP vs. BLS</vt:lpstr>
      <vt:lpstr>Monthly Comparison of ADP vs. BLS</vt:lpstr>
    </vt:vector>
  </TitlesOfParts>
  <Company>Automatic Data Processing,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SPadela</cp:lastModifiedBy>
  <cp:revision>151</cp:revision>
  <cp:lastPrinted>2016-03-28T14:00:06Z</cp:lastPrinted>
  <dcterms:created xsi:type="dcterms:W3CDTF">2016-03-23T12:38:49Z</dcterms:created>
  <dcterms:modified xsi:type="dcterms:W3CDTF">2016-07-07T17:28:45Z</dcterms:modified>
</cp:coreProperties>
</file>